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5" r:id="rId1"/>
  </p:sldMasterIdLst>
  <p:notesMasterIdLst>
    <p:notesMasterId r:id="rId24"/>
  </p:notesMasterIdLst>
  <p:sldIdLst>
    <p:sldId id="256" r:id="rId2"/>
    <p:sldId id="342" r:id="rId3"/>
    <p:sldId id="323" r:id="rId4"/>
    <p:sldId id="282" r:id="rId5"/>
    <p:sldId id="279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41" r:id="rId15"/>
    <p:sldId id="334" r:id="rId16"/>
    <p:sldId id="333" r:id="rId17"/>
    <p:sldId id="335" r:id="rId18"/>
    <p:sldId id="337" r:id="rId19"/>
    <p:sldId id="336" r:id="rId20"/>
    <p:sldId id="338" r:id="rId21"/>
    <p:sldId id="339" r:id="rId22"/>
    <p:sldId id="343" r:id="rId2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井出 孝尚" initials="井出" lastIdx="1" clrIdx="0">
    <p:extLst>
      <p:ext uri="{19B8F6BF-5375-455C-9EA6-DF929625EA0E}">
        <p15:presenceInfo xmlns:p15="http://schemas.microsoft.com/office/powerpoint/2012/main" userId="井出 孝尚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54" autoAdjust="0"/>
    <p:restoredTop sz="94578"/>
  </p:normalViewPr>
  <p:slideViewPr>
    <p:cSldViewPr snapToGrid="0" snapToObjects="1">
      <p:cViewPr varScale="1">
        <p:scale>
          <a:sx n="121" d="100"/>
          <a:sy n="121" d="100"/>
        </p:scale>
        <p:origin x="176" y="2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46991-899E-5B4D-A58E-4FABD51273B2}" type="datetimeFigureOut">
              <a:rPr kumimoji="1" lang="ja-JP" altLang="en-US" smtClean="0"/>
              <a:t>2021/6/19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33428-CE8D-7941-AE55-D4672B044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06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33428-CE8D-7941-AE55-D4672B0448FA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06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E33D80-3B11-AD45-B145-3B401B30DE3A}"/>
              </a:ext>
            </a:extLst>
          </p:cNvPr>
          <p:cNvSpPr/>
          <p:nvPr/>
        </p:nvSpPr>
        <p:spPr>
          <a:xfrm>
            <a:off x="0" y="14643"/>
            <a:ext cx="990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760CD6E-40F1-004F-8D75-C2EB8F64F8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3000" y="2260003"/>
            <a:ext cx="7920000" cy="16200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4000" b="1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kumimoji="1" lang="ja-JP" altLang="en-US"/>
              <a:t>本資料のタイトルを</a:t>
            </a:r>
            <a:endParaRPr kumimoji="1" lang="en-US" altLang="ja-JP" dirty="0"/>
          </a:p>
          <a:p>
            <a:pPr lvl="0"/>
            <a:r>
              <a:rPr kumimoji="1" lang="ja-JP" altLang="en-US"/>
              <a:t>記入する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A5C0F7CF-BDB0-D449-AD56-7FAEAEDBB2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2189" y="4481361"/>
            <a:ext cx="7920000" cy="720000"/>
          </a:xfrm>
        </p:spPr>
        <p:txBody>
          <a:bodyPr anchor="ctr"/>
          <a:lstStyle>
            <a:lvl1pPr algn="l">
              <a:spcBef>
                <a:spcPts val="0"/>
              </a:spcBef>
              <a:spcAft>
                <a:spcPts val="600"/>
              </a:spcAft>
              <a:buFontTx/>
              <a:buNone/>
              <a:defRPr sz="2400" b="1">
                <a:solidFill>
                  <a:schemeClr val="bg2"/>
                </a:solidFill>
              </a:defRPr>
            </a:lvl1pPr>
            <a:lvl3pPr>
              <a:spcBef>
                <a:spcPts val="0"/>
              </a:spcBef>
              <a:spcAft>
                <a:spcPts val="600"/>
              </a:spcAft>
              <a:buFontTx/>
              <a:buNone/>
              <a:defRPr>
                <a:solidFill>
                  <a:schemeClr val="bg2"/>
                </a:solidFill>
              </a:defRPr>
            </a:lvl3pPr>
            <a:lvl4pPr>
              <a:spcBef>
                <a:spcPts val="0"/>
              </a:spcBef>
              <a:spcAft>
                <a:spcPts val="600"/>
              </a:spcAft>
              <a:buFontTx/>
              <a:buNone/>
              <a:defRPr>
                <a:solidFill>
                  <a:schemeClr val="bg2"/>
                </a:solidFill>
              </a:defRPr>
            </a:lvl4pPr>
            <a:lvl5pPr>
              <a:spcBef>
                <a:spcPts val="0"/>
              </a:spcBef>
              <a:spcAft>
                <a:spcPts val="600"/>
              </a:spcAft>
              <a:buFontTx/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kumimoji="1" lang="ja-JP" altLang="en-US"/>
              <a:t>自社の会社名を記入する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1399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説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D0981807-3FCE-F84B-971A-28D3A78FA0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038" y="926216"/>
            <a:ext cx="9000000" cy="648000"/>
          </a:xfrm>
        </p:spPr>
        <p:txBody>
          <a:bodyPr lIns="36000" tIns="36000" rIns="36000" bIns="36000" anchor="t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buNone/>
              <a:defRPr sz="1600" b="0">
                <a:latin typeface="+mn-lt"/>
              </a:defRPr>
            </a:lvl1pPr>
            <a:lvl2pPr algn="ctr">
              <a:buNone/>
              <a:defRPr/>
            </a:lvl2pPr>
            <a:lvl3pPr algn="ctr">
              <a:buNone/>
              <a:defRPr/>
            </a:lvl3pPr>
            <a:lvl4pPr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kumimoji="1" lang="ja-JP" altLang="en-US"/>
              <a:t>説明文を</a:t>
            </a:r>
            <a:r>
              <a:rPr kumimoji="1" lang="en-US" altLang="ja-JP" dirty="0"/>
              <a:t>1〜2</a:t>
            </a:r>
            <a:r>
              <a:rPr kumimoji="1" lang="ja-JP" altLang="en-US"/>
              <a:t>行で簡潔に記載する。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74AC62-B060-524B-B591-20AF20CD232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CF39A64-FD95-C144-B37D-DFADB2595A9F}" type="slidenum">
              <a:rPr kumimoji="1" lang="ja-JP" altLang="en-US" smtClean="0"/>
              <a:pPr/>
              <a:t>‹#›</a:t>
            </a:fld>
            <a:endParaRPr kumimoji="1" lang="ja-JP" altLang="en-US" sz="1517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A377900-38B0-AB4A-B601-5E3B9EEE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13F8FFB-F676-004D-820E-3D98D4D32643}"/>
              </a:ext>
            </a:extLst>
          </p:cNvPr>
          <p:cNvSpPr/>
          <p:nvPr userDrawn="1"/>
        </p:nvSpPr>
        <p:spPr>
          <a:xfrm>
            <a:off x="0" y="0"/>
            <a:ext cx="990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0F7D77B-7F22-1B4D-BC9D-86F0CB150716}"/>
              </a:ext>
            </a:extLst>
          </p:cNvPr>
          <p:cNvCxnSpPr/>
          <p:nvPr userDrawn="1"/>
        </p:nvCxnSpPr>
        <p:spPr>
          <a:xfrm>
            <a:off x="0" y="735360"/>
            <a:ext cx="9906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50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ja-JP" altLang="en-US"/>
              <a:t>スライドのタイトルを記入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35EE21-358C-EC4E-942E-E03FFF05F0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39A64-FD95-C144-B37D-DFADB2595A9F}" type="slidenum">
              <a:rPr kumimoji="1" lang="ja-JP" altLang="en-US" smtClean="0"/>
              <a:pPr/>
              <a:t>‹#›</a:t>
            </a:fld>
            <a:endParaRPr kumimoji="1" lang="ja-JP" altLang="en-US" sz="1517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E0E22D-97D0-2741-A6F2-ECDE16CCE8D3}"/>
              </a:ext>
            </a:extLst>
          </p:cNvPr>
          <p:cNvSpPr/>
          <p:nvPr userDrawn="1"/>
        </p:nvSpPr>
        <p:spPr>
          <a:xfrm>
            <a:off x="0" y="0"/>
            <a:ext cx="990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E8C39EF-859E-6F40-85D8-DB60E270049F}"/>
              </a:ext>
            </a:extLst>
          </p:cNvPr>
          <p:cNvCxnSpPr/>
          <p:nvPr userDrawn="1"/>
        </p:nvCxnSpPr>
        <p:spPr>
          <a:xfrm>
            <a:off x="0" y="735360"/>
            <a:ext cx="9906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07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(目次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ja-JP" altLang="en-US"/>
              <a:t>スライドのタイトルを記入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35EE21-358C-EC4E-942E-E03FFF05F0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39A64-FD95-C144-B37D-DFADB2595A9F}" type="slidenum">
              <a:rPr kumimoji="1" lang="ja-JP" altLang="en-US" smtClean="0"/>
              <a:pPr/>
              <a:t>‹#›</a:t>
            </a:fld>
            <a:endParaRPr kumimoji="1" lang="ja-JP" altLang="en-US" sz="1517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9986FD-D28C-5B40-8B94-10711D122B34}"/>
              </a:ext>
            </a:extLst>
          </p:cNvPr>
          <p:cNvSpPr/>
          <p:nvPr userDrawn="1"/>
        </p:nvSpPr>
        <p:spPr>
          <a:xfrm>
            <a:off x="0" y="0"/>
            <a:ext cx="990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C65B122-F4A0-5A4E-93BD-BF6D469CB328}"/>
              </a:ext>
            </a:extLst>
          </p:cNvPr>
          <p:cNvCxnSpPr/>
          <p:nvPr userDrawn="1"/>
        </p:nvCxnSpPr>
        <p:spPr>
          <a:xfrm>
            <a:off x="0" y="735360"/>
            <a:ext cx="9906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07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（左寄せ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1488" y="241019"/>
            <a:ext cx="5400000" cy="360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err="1"/>
              <a:t>事例紹介（企業名を記入</a:t>
            </a:r>
            <a:r>
              <a:rPr lang="en-US" dirty="0"/>
              <a:t>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E19048-4703-A94C-9A0A-8380996098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39A64-FD95-C144-B37D-DFADB2595A9F}" type="slidenum">
              <a:rPr kumimoji="1" lang="ja-JP" altLang="en-US" smtClean="0"/>
              <a:pPr/>
              <a:t>‹#›</a:t>
            </a:fld>
            <a:endParaRPr kumimoji="1" lang="ja-JP" altLang="en-US" sz="1517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11E5CA5-6C89-E243-839C-A4119C80FE51}"/>
              </a:ext>
            </a:extLst>
          </p:cNvPr>
          <p:cNvSpPr/>
          <p:nvPr userDrawn="1"/>
        </p:nvSpPr>
        <p:spPr>
          <a:xfrm>
            <a:off x="0" y="0"/>
            <a:ext cx="9906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3A2559E-9E49-4C4B-B20F-BA0303869235}"/>
              </a:ext>
            </a:extLst>
          </p:cNvPr>
          <p:cNvCxnSpPr/>
          <p:nvPr userDrawn="1"/>
        </p:nvCxnSpPr>
        <p:spPr>
          <a:xfrm>
            <a:off x="0" y="735360"/>
            <a:ext cx="9906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23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034F6A8-F574-D741-ADC9-F4BEE2D15016}"/>
              </a:ext>
            </a:extLst>
          </p:cNvPr>
          <p:cNvSpPr/>
          <p:nvPr/>
        </p:nvSpPr>
        <p:spPr>
          <a:xfrm>
            <a:off x="0" y="6318000"/>
            <a:ext cx="9906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  <a:prstGeom prst="rect">
            <a:avLst/>
          </a:prstGeom>
        </p:spPr>
        <p:txBody>
          <a:bodyPr vert="horz" wrap="square" lIns="36000" tIns="36000" rIns="36000" bIns="3600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038" y="1351440"/>
            <a:ext cx="9000000" cy="4320000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0930" y="6444000"/>
            <a:ext cx="975000" cy="288000"/>
          </a:xfrm>
          <a:prstGeom prst="rect">
            <a:avLst/>
          </a:prstGeom>
        </p:spPr>
        <p:txBody>
          <a:bodyPr vert="horz" wrap="none" lIns="36000" tIns="36000" rIns="36000" bIns="36000" rtlCol="0" anchor="ctr">
            <a:normAutofit/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2CF39A64-FD95-C144-B37D-DFADB2595A9F}" type="slidenum">
              <a:rPr kumimoji="1" lang="ja-JP" altLang="en-US" smtClean="0"/>
              <a:pPr/>
              <a:t>‹#›</a:t>
            </a:fld>
            <a:endParaRPr kumimoji="1" lang="ja-JP" altLang="en-US" sz="1517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FCF92A-A211-0D44-ADCE-58DB444C6866}"/>
              </a:ext>
            </a:extLst>
          </p:cNvPr>
          <p:cNvSpPr/>
          <p:nvPr userDrawn="1"/>
        </p:nvSpPr>
        <p:spPr>
          <a:xfrm>
            <a:off x="275513" y="6444000"/>
            <a:ext cx="975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l">
              <a:lnSpc>
                <a:spcPct val="1000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+mn-ea"/>
                <a:ea typeface="+mn-ea"/>
              </a:rPr>
              <a:t>S A I R U</a:t>
            </a:r>
            <a:endParaRPr kumimoji="1" lang="ja-JP" altLang="en-US" sz="1200" b="1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8111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8" r:id="rId2"/>
    <p:sldLayoutId id="2147483690" r:id="rId3"/>
    <p:sldLayoutId id="2147483693" r:id="rId4"/>
    <p:sldLayoutId id="2147483691" r:id="rId5"/>
  </p:sldLayoutIdLst>
  <p:hf hdr="0" ftr="0" dt="0"/>
  <p:txStyles>
    <p:titleStyle>
      <a:lvl1pPr algn="ctr" defTabSz="914395" rtl="0" eaLnBrk="1" latinLnBrk="0" hangingPunct="1">
        <a:lnSpc>
          <a:spcPct val="100000"/>
        </a:lnSpc>
        <a:spcBef>
          <a:spcPct val="0"/>
        </a:spcBef>
        <a:buNone/>
        <a:defRPr kumimoji="1" sz="2000" b="1" kern="1200">
          <a:solidFill>
            <a:schemeClr val="tx1"/>
          </a:solidFill>
          <a:latin typeface="+mn-lt"/>
          <a:ea typeface="+mn-ea"/>
          <a:cs typeface="+mj-cs"/>
        </a:defRPr>
      </a:lvl1pPr>
    </p:titleStyle>
    <p:bodyStyle>
      <a:lvl1pPr marL="143999" indent="-215999" algn="l" defTabSz="914395" rtl="0" eaLnBrk="1" latinLnBrk="0" hangingPunct="1">
        <a:lnSpc>
          <a:spcPct val="100000"/>
        </a:lnSpc>
        <a:spcBef>
          <a:spcPts val="1000"/>
        </a:spcBef>
        <a:spcAft>
          <a:spcPts val="400"/>
        </a:spcAft>
        <a:buFont typeface="Wingdings" pitchFamily="2" charset="2"/>
        <a:buChar char="l"/>
        <a:defRPr kumimoji="1"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3" indent="-165099" algn="l" defTabSz="914395" rtl="0" eaLnBrk="1" latinLnBrk="0" hangingPunct="1">
        <a:lnSpc>
          <a:spcPct val="100000"/>
        </a:lnSpc>
        <a:spcBef>
          <a:spcPts val="500"/>
        </a:spcBef>
        <a:spcAft>
          <a:spcPts val="400"/>
        </a:spcAft>
        <a:buFont typeface="Arial" panose="020B0604020202020204" pitchFamily="34" charset="0"/>
        <a:buChar char="•"/>
        <a:tabLst/>
        <a:defRPr kumimoji="1" sz="1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92122" indent="-133349" algn="l" defTabSz="914395" rtl="0" eaLnBrk="1" latinLnBrk="0" hangingPunct="1">
        <a:lnSpc>
          <a:spcPct val="100000"/>
        </a:lnSpc>
        <a:spcBef>
          <a:spcPts val="500"/>
        </a:spcBef>
        <a:spcAft>
          <a:spcPts val="400"/>
        </a:spcAft>
        <a:buFont typeface="Arial" panose="020B0604020202020204" pitchFamily="34" charset="0"/>
        <a:buChar char="•"/>
        <a:tabLst/>
        <a:defRPr kumimoji="1"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68335" indent="-134937" algn="l" defTabSz="914395" rtl="0" eaLnBrk="1" latinLnBrk="0" hangingPunct="1">
        <a:lnSpc>
          <a:spcPct val="100000"/>
        </a:lnSpc>
        <a:spcBef>
          <a:spcPts val="500"/>
        </a:spcBef>
        <a:spcAft>
          <a:spcPts val="400"/>
        </a:spcAft>
        <a:buFont typeface="Arial" panose="020B0604020202020204" pitchFamily="34" charset="0"/>
        <a:buChar char="•"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01684" indent="-133349" algn="l" defTabSz="914395" rtl="0" eaLnBrk="1" latinLnBrk="0" hangingPunct="1">
        <a:lnSpc>
          <a:spcPct val="100000"/>
        </a:lnSpc>
        <a:spcBef>
          <a:spcPts val="500"/>
        </a:spcBef>
        <a:spcAft>
          <a:spcPts val="400"/>
        </a:spcAft>
        <a:buFont typeface="Arial" panose="020B0604020202020204" pitchFamily="34" charset="0"/>
        <a:buChar char="•"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s://sairu.co.jp/method/btob-marketing/003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>
            <a:extLst>
              <a:ext uri="{FF2B5EF4-FFF2-40B4-BE49-F238E27FC236}">
                <a16:creationId xmlns:a16="http://schemas.microsoft.com/office/drawing/2014/main" id="{635557A4-00E1-F14B-AE52-B3DFC72D66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5000"/>
          </a:blip>
          <a:srcRect t="2199" r="11116" b="5425"/>
          <a:stretch/>
        </p:blipFill>
        <p:spPr>
          <a:xfrm>
            <a:off x="0" y="1"/>
            <a:ext cx="9906000" cy="6858000"/>
          </a:xfrm>
          <a:prstGeom prst="rect">
            <a:avLst/>
          </a:prstGeom>
        </p:spPr>
      </p:pic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B9D6340F-953E-FA4C-9765-13D8AB1C1C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3000" y="2260003"/>
            <a:ext cx="7920000" cy="1620000"/>
          </a:xfrm>
        </p:spPr>
        <p:txBody>
          <a:bodyPr/>
          <a:lstStyle/>
          <a:p>
            <a:r>
              <a:rPr lang="en-US" altLang="ja-JP" dirty="0"/>
              <a:t>202*</a:t>
            </a:r>
            <a:r>
              <a:rPr lang="ja-JP" altLang="en-US"/>
              <a:t>年度マーケティング部門</a:t>
            </a:r>
            <a:endParaRPr lang="en-US" altLang="ja-JP" dirty="0"/>
          </a:p>
          <a:p>
            <a:r>
              <a:rPr lang="ja-JP" altLang="en-US"/>
              <a:t>活動計画書</a:t>
            </a:r>
            <a:endParaRPr lang="ja-JP" altLang="en-US" dirty="0"/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D225E1AE-848A-F442-B923-DD15972930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2189" y="4481361"/>
            <a:ext cx="7920000" cy="720000"/>
          </a:xfrm>
        </p:spPr>
        <p:txBody>
          <a:bodyPr/>
          <a:lstStyle/>
          <a:p>
            <a:r>
              <a:rPr lang="ja-JP" altLang="en-US"/>
              <a:t>マーケティング部門</a:t>
            </a:r>
            <a:r>
              <a:rPr lang="en-US" altLang="ja-JP" dirty="0"/>
              <a:t> 0000</a:t>
            </a:r>
            <a:r>
              <a:rPr lang="ja-JP" altLang="en-US"/>
              <a:t>年</a:t>
            </a:r>
            <a:r>
              <a:rPr lang="en-US" altLang="ja-JP" dirty="0"/>
              <a:t>00</a:t>
            </a:r>
            <a:r>
              <a:rPr lang="ja-JP" altLang="en-US"/>
              <a:t>月</a:t>
            </a:r>
            <a:r>
              <a:rPr lang="en-US" altLang="ja-JP" dirty="0"/>
              <a:t>00</a:t>
            </a:r>
            <a:r>
              <a:rPr lang="ja-JP" altLang="en-US"/>
              <a:t>日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B44F0F5-9159-9442-A2F7-C04C2AE7FCE4}"/>
              </a:ext>
            </a:extLst>
          </p:cNvPr>
          <p:cNvSpPr/>
          <p:nvPr/>
        </p:nvSpPr>
        <p:spPr>
          <a:xfrm>
            <a:off x="7443516" y="269751"/>
            <a:ext cx="2160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000" tIns="39000" rIns="39000" bIns="39000" rtlCol="0" anchor="ctr"/>
          <a:lstStyle/>
          <a:p>
            <a:pPr algn="ctr"/>
            <a:r>
              <a:rPr kumimoji="1" lang="ja-JP" altLang="en-US" sz="1400" b="1">
                <a:solidFill>
                  <a:schemeClr val="bg1"/>
                </a:solidFill>
              </a:rPr>
              <a:t>ロゴマーク</a:t>
            </a:r>
            <a:endParaRPr kumimoji="1" lang="en-US" altLang="ja-JP" sz="1400" b="1" dirty="0">
              <a:solidFill>
                <a:schemeClr val="bg1"/>
              </a:solidFill>
            </a:endParaRP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F569BEB4-A100-4E4D-8D1D-CD7B255117C5}"/>
              </a:ext>
            </a:extLst>
          </p:cNvPr>
          <p:cNvCxnSpPr>
            <a:cxnSpLocks/>
          </p:cNvCxnSpPr>
          <p:nvPr/>
        </p:nvCxnSpPr>
        <p:spPr>
          <a:xfrm>
            <a:off x="0" y="4353180"/>
            <a:ext cx="89122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263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522830E-266A-9E4D-BE78-D192834D3A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576000"/>
          </a:xfrm>
        </p:spPr>
        <p:txBody>
          <a:bodyPr>
            <a:normAutofit lnSpcReduction="10000"/>
          </a:bodyPr>
          <a:lstStyle/>
          <a:p>
            <a:pPr lvl="0"/>
            <a:r>
              <a:rPr lang="en" altLang="ja-JP" dirty="0"/>
              <a:t>CV</a:t>
            </a:r>
            <a:r>
              <a:rPr lang="ja-JP" altLang="en-US"/>
              <a:t>率が低く、サイトに必要なコンテンツ不足と</a:t>
            </a:r>
            <a:r>
              <a:rPr lang="en" altLang="ja-JP" dirty="0"/>
              <a:t>CTA</a:t>
            </a:r>
            <a:r>
              <a:rPr lang="ja-JP" altLang="en-US"/>
              <a:t>の導線が弱いことが想定される。</a:t>
            </a:r>
          </a:p>
          <a:p>
            <a:pPr lvl="0"/>
            <a:r>
              <a:rPr lang="ja-JP" altLang="en-US"/>
              <a:t>また、セッション数も少なく、集客強化が課題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D39665-D9EB-244E-B32D-575FD3FC94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C1CFD83-304B-854B-9EE3-C26ABBFF3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現状分析：Google Analytics分析</a:t>
            </a:r>
            <a:endParaRPr lang="ja-JP" altLang="en-US"/>
          </a:p>
        </p:txBody>
      </p:sp>
      <p:sp>
        <p:nvSpPr>
          <p:cNvPr id="8" name="Google Shape;837;p34">
            <a:extLst>
              <a:ext uri="{FF2B5EF4-FFF2-40B4-BE49-F238E27FC236}">
                <a16:creationId xmlns:a16="http://schemas.microsoft.com/office/drawing/2014/main" id="{36EF91E8-C995-6848-84BF-01AE32EB5A5E}"/>
              </a:ext>
            </a:extLst>
          </p:cNvPr>
          <p:cNvSpPr txBox="1"/>
          <p:nvPr/>
        </p:nvSpPr>
        <p:spPr>
          <a:xfrm>
            <a:off x="471488" y="5557039"/>
            <a:ext cx="753837" cy="25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ans Symbols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参照：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838;p34">
            <a:extLst>
              <a:ext uri="{FF2B5EF4-FFF2-40B4-BE49-F238E27FC236}">
                <a16:creationId xmlns:a16="http://schemas.microsoft.com/office/drawing/2014/main" id="{FEA6BB4A-A35A-594C-AB44-10A7D868F410}"/>
              </a:ext>
            </a:extLst>
          </p:cNvPr>
          <p:cNvSpPr txBox="1"/>
          <p:nvPr/>
        </p:nvSpPr>
        <p:spPr>
          <a:xfrm>
            <a:off x="1171254" y="5557039"/>
            <a:ext cx="8299770" cy="25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i="0" u="sng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https://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29B8C51-7E2C-D34C-9C06-8378314F53B1}"/>
              </a:ext>
            </a:extLst>
          </p:cNvPr>
          <p:cNvSpPr/>
          <p:nvPr/>
        </p:nvSpPr>
        <p:spPr>
          <a:xfrm>
            <a:off x="471488" y="1891049"/>
            <a:ext cx="8999537" cy="191691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rnd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Google Analytics</a:t>
            </a:r>
            <a:r>
              <a:rPr kumimoji="1" lang="ja-JP" altLang="en-US" sz="1600">
                <a:solidFill>
                  <a:schemeClr val="tx1"/>
                </a:solidFill>
              </a:rPr>
              <a:t>の参考画像を挿入</a:t>
            </a:r>
          </a:p>
        </p:txBody>
      </p:sp>
      <p:graphicFrame>
        <p:nvGraphicFramePr>
          <p:cNvPr id="11" name="表 3">
            <a:extLst>
              <a:ext uri="{FF2B5EF4-FFF2-40B4-BE49-F238E27FC236}">
                <a16:creationId xmlns:a16="http://schemas.microsoft.com/office/drawing/2014/main" id="{66DE4316-3F09-4B48-B2E6-BA61ECF81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966122"/>
              </p:ext>
            </p:extLst>
          </p:nvPr>
        </p:nvGraphicFramePr>
        <p:xfrm>
          <a:off x="471488" y="4126241"/>
          <a:ext cx="8999536" cy="1112520"/>
        </p:xfrm>
        <a:graphic>
          <a:graphicData uri="http://schemas.openxmlformats.org/drawingml/2006/table">
            <a:tbl>
              <a:tblPr firstRow="1" bandRow="1"/>
              <a:tblGrid>
                <a:gridCol w="7542721">
                  <a:extLst>
                    <a:ext uri="{9D8B030D-6E8A-4147-A177-3AD203B41FA5}">
                      <a16:colId xmlns:a16="http://schemas.microsoft.com/office/drawing/2014/main" val="4041964832"/>
                    </a:ext>
                  </a:extLst>
                </a:gridCol>
                <a:gridCol w="1456815">
                  <a:extLst>
                    <a:ext uri="{9D8B030D-6E8A-4147-A177-3AD203B41FA5}">
                      <a16:colId xmlns:a16="http://schemas.microsoft.com/office/drawing/2014/main" val="143087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/>
                        <a:t>◯◯◯ページにランディングしたセッション数（</a:t>
                      </a:r>
                      <a:r>
                        <a:rPr kumimoji="1" lang="en-US" altLang="ja-JP" sz="1200" b="0" dirty="0"/>
                        <a:t>202*</a:t>
                      </a:r>
                      <a:r>
                        <a:rPr kumimoji="1" lang="ja-JP" altLang="en-US" sz="1200" b="0"/>
                        <a:t>年◯◯月◯◯日</a:t>
                      </a:r>
                      <a:r>
                        <a:rPr kumimoji="1" lang="en-US" altLang="ja-JP" sz="1200" b="0" dirty="0"/>
                        <a:t>〜202*</a:t>
                      </a:r>
                      <a:r>
                        <a:rPr kumimoji="1" lang="ja-JP" altLang="en-US" sz="1200" b="0"/>
                        <a:t>年◯◯月◯◯日）</a:t>
                      </a:r>
                    </a:p>
                  </a:txBody>
                  <a:tcPr marL="72000" marR="72000" marT="72000" marB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accent6"/>
                          </a:solidFill>
                        </a:rPr>
                        <a:t>0,000</a:t>
                      </a:r>
                      <a:endParaRPr kumimoji="1" lang="ja-JP" altLang="en-US" sz="1200" b="0">
                        <a:solidFill>
                          <a:schemeClr val="accent6"/>
                        </a:solidFill>
                      </a:endParaRPr>
                    </a:p>
                  </a:txBody>
                  <a:tcPr marL="72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2178409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/>
                        <a:t>お問い合わせ件数</a:t>
                      </a:r>
                    </a:p>
                  </a:txBody>
                  <a:tcPr marL="72000" marR="72000" marT="72000" marB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accent6"/>
                          </a:solidFill>
                        </a:rPr>
                        <a:t>00</a:t>
                      </a:r>
                      <a:r>
                        <a:rPr kumimoji="1" lang="ja-JP" altLang="en-US" sz="1200" b="0">
                          <a:solidFill>
                            <a:schemeClr val="accent6"/>
                          </a:solidFill>
                        </a:rPr>
                        <a:t>件</a:t>
                      </a:r>
                    </a:p>
                  </a:txBody>
                  <a:tcPr marL="72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1228679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b="0" dirty="0"/>
                        <a:t>CV</a:t>
                      </a:r>
                      <a:r>
                        <a:rPr kumimoji="1" lang="ja-JP" altLang="en-US" sz="1200" b="0"/>
                        <a:t>率</a:t>
                      </a:r>
                    </a:p>
                  </a:txBody>
                  <a:tcPr marL="72000" marR="72000" marT="72000" marB="72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accent6"/>
                          </a:solidFill>
                        </a:rPr>
                        <a:t>0.00%</a:t>
                      </a:r>
                      <a:endParaRPr kumimoji="1" lang="ja-JP" altLang="en-US" sz="1200" b="0">
                        <a:solidFill>
                          <a:schemeClr val="accent6"/>
                        </a:solidFill>
                      </a:endParaRPr>
                    </a:p>
                  </a:txBody>
                  <a:tcPr marL="72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1895228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471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BA4CAAE-5404-9843-9903-7ACF3E1EB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576000"/>
          </a:xfrm>
        </p:spPr>
        <p:txBody>
          <a:bodyPr>
            <a:normAutofit lnSpcReduction="10000"/>
          </a:bodyPr>
          <a:lstStyle/>
          <a:p>
            <a:pPr lvl="0"/>
            <a:r>
              <a:rPr lang="ja-JP" altLang="en-US"/>
              <a:t>これまでは、顕在層向けの施策を中心に取り組んできたため</a:t>
            </a:r>
          </a:p>
          <a:p>
            <a:pPr lvl="0"/>
            <a:r>
              <a:rPr lang="ja-JP" altLang="en-US"/>
              <a:t>潜在層・準顕在層向けの施策が手薄になっている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09385EC-BCCC-7A44-8AC8-20FF4337C3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4D5B95ED-3FF3-8F4D-AE63-A227F1FBE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現状分析：現状のプロモーション分析</a:t>
            </a:r>
            <a:endParaRPr lang="ja-JP" altLang="en-US"/>
          </a:p>
        </p:txBody>
      </p:sp>
      <p:sp>
        <p:nvSpPr>
          <p:cNvPr id="11" name="Google Shape;208;gd85c8a1b22_0_31">
            <a:extLst>
              <a:ext uri="{FF2B5EF4-FFF2-40B4-BE49-F238E27FC236}">
                <a16:creationId xmlns:a16="http://schemas.microsoft.com/office/drawing/2014/main" id="{36048F0F-1487-FC46-B406-3C582E841DC2}"/>
              </a:ext>
            </a:extLst>
          </p:cNvPr>
          <p:cNvSpPr/>
          <p:nvPr/>
        </p:nvSpPr>
        <p:spPr>
          <a:xfrm>
            <a:off x="471488" y="2022935"/>
            <a:ext cx="4747784" cy="3975822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400"/>
              <a:buFont typeface="Arial"/>
              <a:buNone/>
            </a:pPr>
            <a:endParaRPr sz="1400">
              <a:solidFill>
                <a:srgbClr val="1B224C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12" name="Google Shape;209;gd85c8a1b22_0_31">
            <a:extLst>
              <a:ext uri="{FF2B5EF4-FFF2-40B4-BE49-F238E27FC236}">
                <a16:creationId xmlns:a16="http://schemas.microsoft.com/office/drawing/2014/main" id="{758D7801-EA8E-314E-A2D0-A521118B5890}"/>
              </a:ext>
            </a:extLst>
          </p:cNvPr>
          <p:cNvSpPr/>
          <p:nvPr/>
        </p:nvSpPr>
        <p:spPr>
          <a:xfrm>
            <a:off x="4402264" y="4367749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Facebook広告</a:t>
            </a:r>
            <a:endParaRPr sz="900" b="0" i="0" u="none" strike="noStrike" cap="none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cxnSp>
        <p:nvCxnSpPr>
          <p:cNvPr id="13" name="Google Shape;210;gd85c8a1b22_0_31">
            <a:extLst>
              <a:ext uri="{FF2B5EF4-FFF2-40B4-BE49-F238E27FC236}">
                <a16:creationId xmlns:a16="http://schemas.microsoft.com/office/drawing/2014/main" id="{89384F93-6042-A149-9589-15E0192AF4EE}"/>
              </a:ext>
            </a:extLst>
          </p:cNvPr>
          <p:cNvCxnSpPr>
            <a:cxnSpLocks/>
          </p:cNvCxnSpPr>
          <p:nvPr/>
        </p:nvCxnSpPr>
        <p:spPr>
          <a:xfrm>
            <a:off x="2034283" y="3397143"/>
            <a:ext cx="7436677" cy="0"/>
          </a:xfrm>
          <a:prstGeom prst="straightConnector1">
            <a:avLst/>
          </a:pr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" name="Google Shape;211;gd85c8a1b22_0_31">
            <a:extLst>
              <a:ext uri="{FF2B5EF4-FFF2-40B4-BE49-F238E27FC236}">
                <a16:creationId xmlns:a16="http://schemas.microsoft.com/office/drawing/2014/main" id="{D3448050-4661-F645-9D4B-0F9A9E4E1E63}"/>
              </a:ext>
            </a:extLst>
          </p:cNvPr>
          <p:cNvCxnSpPr>
            <a:cxnSpLocks/>
          </p:cNvCxnSpPr>
          <p:nvPr/>
        </p:nvCxnSpPr>
        <p:spPr>
          <a:xfrm>
            <a:off x="1510301" y="4277282"/>
            <a:ext cx="7960659" cy="0"/>
          </a:xfrm>
          <a:prstGeom prst="straightConnector1">
            <a:avLst/>
          </a:pr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" name="Google Shape;212;gd85c8a1b22_0_31">
            <a:extLst>
              <a:ext uri="{FF2B5EF4-FFF2-40B4-BE49-F238E27FC236}">
                <a16:creationId xmlns:a16="http://schemas.microsoft.com/office/drawing/2014/main" id="{2ED3D6F1-A364-1E46-9F35-B29DDA793295}"/>
              </a:ext>
            </a:extLst>
          </p:cNvPr>
          <p:cNvCxnSpPr>
            <a:cxnSpLocks/>
          </p:cNvCxnSpPr>
          <p:nvPr/>
        </p:nvCxnSpPr>
        <p:spPr>
          <a:xfrm flipV="1">
            <a:off x="957975" y="5157421"/>
            <a:ext cx="8476537" cy="18529"/>
          </a:xfrm>
          <a:prstGeom prst="straightConnector1">
            <a:avLst/>
          </a:pr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" name="Google Shape;213;gd85c8a1b22_0_31">
            <a:extLst>
              <a:ext uri="{FF2B5EF4-FFF2-40B4-BE49-F238E27FC236}">
                <a16:creationId xmlns:a16="http://schemas.microsoft.com/office/drawing/2014/main" id="{BF2970AC-FFBE-0247-BBEC-9D811D990A72}"/>
              </a:ext>
            </a:extLst>
          </p:cNvPr>
          <p:cNvSpPr txBox="1"/>
          <p:nvPr/>
        </p:nvSpPr>
        <p:spPr>
          <a:xfrm>
            <a:off x="1389928" y="2671729"/>
            <a:ext cx="2951999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1600" b="1">
                <a:solidFill>
                  <a:srgbClr val="1B224C"/>
                </a:solidFill>
                <a:latin typeface="+mn-ea"/>
                <a:cs typeface="Arial"/>
                <a:sym typeface="Arial"/>
              </a:rPr>
              <a:t>明確層</a:t>
            </a:r>
            <a:br>
              <a:rPr lang="ja-JP" sz="1600" b="1">
                <a:solidFill>
                  <a:srgbClr val="1B224C"/>
                </a:solidFill>
                <a:latin typeface="+mn-ea"/>
                <a:cs typeface="Arial"/>
                <a:sym typeface="Arial"/>
              </a:rPr>
            </a:br>
            <a:r>
              <a:rPr lang="ja-JP" sz="1600" b="1">
                <a:solidFill>
                  <a:srgbClr val="1B224C"/>
                </a:solidFill>
                <a:latin typeface="+mn-ea"/>
                <a:cs typeface="Arial"/>
                <a:sym typeface="Arial"/>
              </a:rPr>
              <a:t>（</a:t>
            </a:r>
            <a:r>
              <a:rPr lang="ja-JP" sz="1200" b="1">
                <a:solidFill>
                  <a:srgbClr val="1B224C"/>
                </a:solidFill>
                <a:latin typeface="+mn-ea"/>
                <a:cs typeface="Arial"/>
                <a:sym typeface="Arial"/>
              </a:rPr>
              <a:t>特定のサービスを使いたい）</a:t>
            </a:r>
            <a:endParaRPr sz="1200" b="1" i="0" u="none" strike="noStrike" cap="none" dirty="0">
              <a:solidFill>
                <a:srgbClr val="1B224C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17" name="Google Shape;214;gd85c8a1b22_0_31">
            <a:extLst>
              <a:ext uri="{FF2B5EF4-FFF2-40B4-BE49-F238E27FC236}">
                <a16:creationId xmlns:a16="http://schemas.microsoft.com/office/drawing/2014/main" id="{64AB16E7-E200-5444-98C3-2E7D640F1F5A}"/>
              </a:ext>
            </a:extLst>
          </p:cNvPr>
          <p:cNvSpPr txBox="1"/>
          <p:nvPr/>
        </p:nvSpPr>
        <p:spPr>
          <a:xfrm>
            <a:off x="1389928" y="3544445"/>
            <a:ext cx="2951999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1600" b="1">
                <a:solidFill>
                  <a:srgbClr val="1B224C"/>
                </a:solidFill>
                <a:latin typeface="+mn-ea"/>
                <a:cs typeface="Arial"/>
                <a:sym typeface="Arial"/>
              </a:rPr>
              <a:t>顕在層</a:t>
            </a:r>
            <a:endParaRPr lang="en-US" altLang="ja-JP" sz="1600" b="1" dirty="0">
              <a:solidFill>
                <a:srgbClr val="1B224C"/>
              </a:solidFill>
              <a:latin typeface="+mn-ea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altLang="ja-JP" sz="1200" b="1" dirty="0">
                <a:solidFill>
                  <a:srgbClr val="1B224C"/>
                </a:solidFill>
                <a:latin typeface="+mn-ea"/>
                <a:cs typeface="Arial"/>
                <a:sym typeface="Arial"/>
              </a:rPr>
              <a:t>(</a:t>
            </a:r>
            <a:r>
              <a:rPr lang="ja-JP" sz="1200" b="1">
                <a:solidFill>
                  <a:srgbClr val="1B224C"/>
                </a:solidFill>
                <a:latin typeface="+mn-ea"/>
                <a:cs typeface="Arial"/>
                <a:sym typeface="Arial"/>
              </a:rPr>
              <a:t>悩みを解決したがっている）</a:t>
            </a:r>
            <a:endParaRPr sz="1200" b="1" i="0" u="none" strike="noStrike" cap="none" dirty="0">
              <a:solidFill>
                <a:srgbClr val="1B224C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18" name="Google Shape;215;gd85c8a1b22_0_31">
            <a:extLst>
              <a:ext uri="{FF2B5EF4-FFF2-40B4-BE49-F238E27FC236}">
                <a16:creationId xmlns:a16="http://schemas.microsoft.com/office/drawing/2014/main" id="{E9D104C1-4DCE-9E49-8907-C7ECD1C25811}"/>
              </a:ext>
            </a:extLst>
          </p:cNvPr>
          <p:cNvSpPr txBox="1"/>
          <p:nvPr/>
        </p:nvSpPr>
        <p:spPr>
          <a:xfrm>
            <a:off x="1389928" y="4417161"/>
            <a:ext cx="2951999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1600" b="1">
                <a:solidFill>
                  <a:srgbClr val="1B224C"/>
                </a:solidFill>
                <a:latin typeface="+mn-ea"/>
                <a:cs typeface="Arial"/>
                <a:sym typeface="Arial"/>
              </a:rPr>
              <a:t>準顕在層</a:t>
            </a:r>
            <a:br>
              <a:rPr lang="ja-JP" sz="1600" b="1">
                <a:solidFill>
                  <a:srgbClr val="1B224C"/>
                </a:solidFill>
                <a:latin typeface="+mn-ea"/>
                <a:cs typeface="Arial"/>
                <a:sym typeface="Arial"/>
              </a:rPr>
            </a:br>
            <a:r>
              <a:rPr lang="ja-JP" sz="1200" b="1">
                <a:solidFill>
                  <a:srgbClr val="1B224C"/>
                </a:solidFill>
                <a:latin typeface="+mn-ea"/>
                <a:cs typeface="Arial"/>
                <a:sym typeface="Arial"/>
              </a:rPr>
              <a:t>（悩みはあるが、解決策は不明）</a:t>
            </a:r>
            <a:endParaRPr sz="1200" b="1" i="0" u="none" strike="noStrike" cap="none" dirty="0">
              <a:solidFill>
                <a:srgbClr val="1B224C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19" name="Google Shape;216;gd85c8a1b22_0_31">
            <a:extLst>
              <a:ext uri="{FF2B5EF4-FFF2-40B4-BE49-F238E27FC236}">
                <a16:creationId xmlns:a16="http://schemas.microsoft.com/office/drawing/2014/main" id="{46D45858-3F83-8844-BEA5-3418B811EB80}"/>
              </a:ext>
            </a:extLst>
          </p:cNvPr>
          <p:cNvSpPr txBox="1"/>
          <p:nvPr/>
        </p:nvSpPr>
        <p:spPr>
          <a:xfrm>
            <a:off x="1389928" y="5289878"/>
            <a:ext cx="2951999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1600" b="1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潜在層</a:t>
            </a:r>
            <a:endParaRPr lang="en-US" altLang="ja-JP" sz="1600" b="1" dirty="0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1200" b="1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（これから悩みを持つ可能性がある）</a:t>
            </a:r>
            <a:endParaRPr sz="1200" b="1" i="0" u="none" strike="noStrike" cap="none" dirty="0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0" name="Google Shape;217;gd85c8a1b22_0_31">
            <a:extLst>
              <a:ext uri="{FF2B5EF4-FFF2-40B4-BE49-F238E27FC236}">
                <a16:creationId xmlns:a16="http://schemas.microsoft.com/office/drawing/2014/main" id="{327913DD-138F-A547-9B3E-76B2DCCB7B1F}"/>
              </a:ext>
            </a:extLst>
          </p:cNvPr>
          <p:cNvSpPr/>
          <p:nvPr/>
        </p:nvSpPr>
        <p:spPr>
          <a:xfrm>
            <a:off x="4402264" y="4606860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セミナー</a:t>
            </a:r>
            <a:endParaRPr sz="900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1" name="Google Shape;218;gd85c8a1b22_0_31">
            <a:extLst>
              <a:ext uri="{FF2B5EF4-FFF2-40B4-BE49-F238E27FC236}">
                <a16:creationId xmlns:a16="http://schemas.microsoft.com/office/drawing/2014/main" id="{35E9CB8F-C48F-9E46-B2A9-338F6FC83AC1}"/>
              </a:ext>
            </a:extLst>
          </p:cNvPr>
          <p:cNvSpPr/>
          <p:nvPr/>
        </p:nvSpPr>
        <p:spPr>
          <a:xfrm>
            <a:off x="4402264" y="5293631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PR</a:t>
            </a:r>
            <a:endParaRPr sz="900" b="0" i="0" u="none" strike="noStrike" cap="none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2" name="Google Shape;219;gd85c8a1b22_0_31">
            <a:extLst>
              <a:ext uri="{FF2B5EF4-FFF2-40B4-BE49-F238E27FC236}">
                <a16:creationId xmlns:a16="http://schemas.microsoft.com/office/drawing/2014/main" id="{08872FDD-18AC-9F40-AB42-181BB37569F7}"/>
              </a:ext>
            </a:extLst>
          </p:cNvPr>
          <p:cNvSpPr/>
          <p:nvPr/>
        </p:nvSpPr>
        <p:spPr>
          <a:xfrm>
            <a:off x="4402264" y="3723008"/>
            <a:ext cx="1440000" cy="187800"/>
          </a:xfrm>
          <a:prstGeom prst="rect">
            <a:avLst/>
          </a:prstGeom>
          <a:solidFill>
            <a:srgbClr val="00ACBA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FFFFFF"/>
                </a:solidFill>
                <a:latin typeface="+mn-ea"/>
                <a:cs typeface="HiraKakuProN-W3"/>
                <a:sym typeface="HiraKakuProN-W3"/>
              </a:rPr>
              <a:t>Webサイト</a:t>
            </a:r>
            <a:endParaRPr sz="900" b="0" i="0" u="none" strike="noStrike" cap="none">
              <a:solidFill>
                <a:srgbClr val="FFFFFF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3" name="Google Shape;220;gd85c8a1b22_0_31">
            <a:extLst>
              <a:ext uri="{FF2B5EF4-FFF2-40B4-BE49-F238E27FC236}">
                <a16:creationId xmlns:a16="http://schemas.microsoft.com/office/drawing/2014/main" id="{BC68FACB-A549-6243-B26A-E169121C7DFA}"/>
              </a:ext>
            </a:extLst>
          </p:cNvPr>
          <p:cNvSpPr/>
          <p:nvPr/>
        </p:nvSpPr>
        <p:spPr>
          <a:xfrm>
            <a:off x="4402264" y="5553919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テレビCM</a:t>
            </a:r>
            <a:endParaRPr sz="900" b="0" i="0" u="none" strike="noStrike" cap="none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4" name="Google Shape;221;gd85c8a1b22_0_31">
            <a:extLst>
              <a:ext uri="{FF2B5EF4-FFF2-40B4-BE49-F238E27FC236}">
                <a16:creationId xmlns:a16="http://schemas.microsoft.com/office/drawing/2014/main" id="{F74A4C2A-C78D-7B49-941D-19EFA06C140E}"/>
              </a:ext>
            </a:extLst>
          </p:cNvPr>
          <p:cNvSpPr/>
          <p:nvPr/>
        </p:nvSpPr>
        <p:spPr>
          <a:xfrm>
            <a:off x="4402264" y="5814208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コンテンツマーケ</a:t>
            </a:r>
            <a:endParaRPr sz="900" b="0" i="0" u="none" strike="noStrike" cap="none" dirty="0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5" name="Google Shape;222;gd85c8a1b22_0_31">
            <a:extLst>
              <a:ext uri="{FF2B5EF4-FFF2-40B4-BE49-F238E27FC236}">
                <a16:creationId xmlns:a16="http://schemas.microsoft.com/office/drawing/2014/main" id="{D11CEF7C-2C7C-334E-8EB4-A6213FFD0A3B}"/>
              </a:ext>
            </a:extLst>
          </p:cNvPr>
          <p:cNvSpPr/>
          <p:nvPr/>
        </p:nvSpPr>
        <p:spPr>
          <a:xfrm>
            <a:off x="4402264" y="3486132"/>
            <a:ext cx="1440000" cy="187800"/>
          </a:xfrm>
          <a:prstGeom prst="rect">
            <a:avLst/>
          </a:prstGeom>
          <a:solidFill>
            <a:srgbClr val="00ACBA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rgbClr val="FFFFFF"/>
                </a:solidFill>
                <a:latin typeface="+mn-ea"/>
                <a:cs typeface="HiraKakuProN-W3"/>
                <a:sym typeface="HiraKakuProN-W3"/>
              </a:rPr>
              <a:t>リスティング広告</a:t>
            </a:r>
            <a:endParaRPr sz="900">
              <a:solidFill>
                <a:srgbClr val="FFFFFF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6" name="Google Shape;223;gd85c8a1b22_0_31">
            <a:extLst>
              <a:ext uri="{FF2B5EF4-FFF2-40B4-BE49-F238E27FC236}">
                <a16:creationId xmlns:a16="http://schemas.microsoft.com/office/drawing/2014/main" id="{84A8967A-E0D6-EF4B-9ABF-D30EEB32B8D8}"/>
              </a:ext>
            </a:extLst>
          </p:cNvPr>
          <p:cNvSpPr/>
          <p:nvPr/>
        </p:nvSpPr>
        <p:spPr>
          <a:xfrm>
            <a:off x="4402264" y="3978225"/>
            <a:ext cx="1440000" cy="187800"/>
          </a:xfrm>
          <a:prstGeom prst="rect">
            <a:avLst/>
          </a:prstGeom>
          <a:solidFill>
            <a:srgbClr val="00ACBA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rgbClr val="FFFFFF"/>
                </a:solidFill>
                <a:latin typeface="+mn-ea"/>
                <a:cs typeface="HiraKakuProN-W3"/>
                <a:sym typeface="HiraKakuProN-W3"/>
              </a:rPr>
              <a:t>LP</a:t>
            </a:r>
            <a:endParaRPr sz="900">
              <a:solidFill>
                <a:srgbClr val="FFFFFF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7" name="Google Shape;224;gd85c8a1b22_0_31">
            <a:extLst>
              <a:ext uri="{FF2B5EF4-FFF2-40B4-BE49-F238E27FC236}">
                <a16:creationId xmlns:a16="http://schemas.microsoft.com/office/drawing/2014/main" id="{31779804-8674-4749-AD19-C4CB3C514AB6}"/>
              </a:ext>
            </a:extLst>
          </p:cNvPr>
          <p:cNvSpPr/>
          <p:nvPr/>
        </p:nvSpPr>
        <p:spPr>
          <a:xfrm>
            <a:off x="5941779" y="3723008"/>
            <a:ext cx="1440000" cy="187800"/>
          </a:xfrm>
          <a:prstGeom prst="rect">
            <a:avLst/>
          </a:prstGeom>
          <a:solidFill>
            <a:srgbClr val="00ACBA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FFFFFF"/>
                </a:solidFill>
                <a:latin typeface="+mn-ea"/>
                <a:cs typeface="HiraKakuProN-W3"/>
                <a:sym typeface="HiraKakuProN-W3"/>
              </a:rPr>
              <a:t>導入事例</a:t>
            </a:r>
            <a:endParaRPr sz="900" b="0" i="0" u="none" strike="noStrike" cap="none">
              <a:solidFill>
                <a:srgbClr val="FFFFFF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8" name="Google Shape;225;gd85c8a1b22_0_31">
            <a:extLst>
              <a:ext uri="{FF2B5EF4-FFF2-40B4-BE49-F238E27FC236}">
                <a16:creationId xmlns:a16="http://schemas.microsoft.com/office/drawing/2014/main" id="{22396F7E-C9E1-B545-A7A6-63CCBB86E513}"/>
              </a:ext>
            </a:extLst>
          </p:cNvPr>
          <p:cNvSpPr/>
          <p:nvPr/>
        </p:nvSpPr>
        <p:spPr>
          <a:xfrm>
            <a:off x="5941779" y="3486132"/>
            <a:ext cx="1440000" cy="187800"/>
          </a:xfrm>
          <a:prstGeom prst="rect">
            <a:avLst/>
          </a:prstGeom>
          <a:solidFill>
            <a:srgbClr val="00ACBA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rgbClr val="FFFFFF"/>
                </a:solidFill>
                <a:latin typeface="+mn-ea"/>
                <a:cs typeface="HiraKakuProN-W3"/>
                <a:sym typeface="HiraKakuProN-W3"/>
              </a:rPr>
              <a:t>購買ワードでSEO</a:t>
            </a:r>
            <a:endParaRPr sz="900">
              <a:solidFill>
                <a:srgbClr val="FFFFFF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9" name="Google Shape;226;gd85c8a1b22_0_31">
            <a:extLst>
              <a:ext uri="{FF2B5EF4-FFF2-40B4-BE49-F238E27FC236}">
                <a16:creationId xmlns:a16="http://schemas.microsoft.com/office/drawing/2014/main" id="{5E6E3A37-ECFB-6840-B090-21F2FBA7D5FB}"/>
              </a:ext>
            </a:extLst>
          </p:cNvPr>
          <p:cNvSpPr/>
          <p:nvPr/>
        </p:nvSpPr>
        <p:spPr>
          <a:xfrm>
            <a:off x="5941779" y="3978225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代理店開拓</a:t>
            </a:r>
            <a:endParaRPr sz="900" b="0" i="0" u="none" strike="noStrike" cap="none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0" name="Google Shape;227;gd85c8a1b22_0_31">
            <a:extLst>
              <a:ext uri="{FF2B5EF4-FFF2-40B4-BE49-F238E27FC236}">
                <a16:creationId xmlns:a16="http://schemas.microsoft.com/office/drawing/2014/main" id="{0B5241DD-7178-E84C-82C6-0699FA118D0B}"/>
              </a:ext>
            </a:extLst>
          </p:cNvPr>
          <p:cNvSpPr/>
          <p:nvPr/>
        </p:nvSpPr>
        <p:spPr>
          <a:xfrm>
            <a:off x="4402264" y="2851656"/>
            <a:ext cx="1440000" cy="187800"/>
          </a:xfrm>
          <a:prstGeom prst="rect">
            <a:avLst/>
          </a:prstGeom>
          <a:solidFill>
            <a:srgbClr val="00ACBA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rgbClr val="FFFFFF"/>
                </a:solidFill>
                <a:latin typeface="+mn-ea"/>
                <a:cs typeface="HiraKakuProN-W3"/>
                <a:sym typeface="HiraKakuProN-W3"/>
              </a:rPr>
              <a:t>紹介促進</a:t>
            </a:r>
            <a:endParaRPr sz="900" dirty="0">
              <a:solidFill>
                <a:srgbClr val="FFFFFF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1" name="Google Shape;228;gd85c8a1b22_0_31">
            <a:extLst>
              <a:ext uri="{FF2B5EF4-FFF2-40B4-BE49-F238E27FC236}">
                <a16:creationId xmlns:a16="http://schemas.microsoft.com/office/drawing/2014/main" id="{E8005EFB-16FB-C84F-A4F0-FECCD543572C}"/>
              </a:ext>
            </a:extLst>
          </p:cNvPr>
          <p:cNvSpPr/>
          <p:nvPr/>
        </p:nvSpPr>
        <p:spPr>
          <a:xfrm>
            <a:off x="4402264" y="2614781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既存深耕</a:t>
            </a:r>
            <a:endParaRPr sz="900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2" name="Google Shape;229;gd85c8a1b22_0_31">
            <a:extLst>
              <a:ext uri="{FF2B5EF4-FFF2-40B4-BE49-F238E27FC236}">
                <a16:creationId xmlns:a16="http://schemas.microsoft.com/office/drawing/2014/main" id="{C6ECC375-DDE9-4D43-87D1-A54183DE4DE7}"/>
              </a:ext>
            </a:extLst>
          </p:cNvPr>
          <p:cNvSpPr/>
          <p:nvPr/>
        </p:nvSpPr>
        <p:spPr>
          <a:xfrm>
            <a:off x="4402264" y="3106874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指名検索</a:t>
            </a:r>
            <a:endParaRPr sz="900" b="0" i="0" u="none" strike="noStrike" cap="none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3" name="Google Shape;230;gd85c8a1b22_0_31">
            <a:extLst>
              <a:ext uri="{FF2B5EF4-FFF2-40B4-BE49-F238E27FC236}">
                <a16:creationId xmlns:a16="http://schemas.microsoft.com/office/drawing/2014/main" id="{51DF0BBA-815C-004B-8388-94AB007001F5}"/>
              </a:ext>
            </a:extLst>
          </p:cNvPr>
          <p:cNvSpPr/>
          <p:nvPr/>
        </p:nvSpPr>
        <p:spPr>
          <a:xfrm>
            <a:off x="4402264" y="4866740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記事広告</a:t>
            </a:r>
            <a:endParaRPr sz="900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4" name="Google Shape;231;gd85c8a1b22_0_31">
            <a:extLst>
              <a:ext uri="{FF2B5EF4-FFF2-40B4-BE49-F238E27FC236}">
                <a16:creationId xmlns:a16="http://schemas.microsoft.com/office/drawing/2014/main" id="{F1BFA94B-C194-0042-99AB-8292762B5687}"/>
              </a:ext>
            </a:extLst>
          </p:cNvPr>
          <p:cNvSpPr/>
          <p:nvPr/>
        </p:nvSpPr>
        <p:spPr>
          <a:xfrm>
            <a:off x="5941779" y="4380163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情報探索ワードでSEO</a:t>
            </a:r>
            <a:endParaRPr sz="900" b="0" i="0" u="none" strike="noStrike" cap="none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5" name="Google Shape;232;gd85c8a1b22_0_31">
            <a:extLst>
              <a:ext uri="{FF2B5EF4-FFF2-40B4-BE49-F238E27FC236}">
                <a16:creationId xmlns:a16="http://schemas.microsoft.com/office/drawing/2014/main" id="{659AA581-04B6-B843-B7B5-3F139E4FCED2}"/>
              </a:ext>
            </a:extLst>
          </p:cNvPr>
          <p:cNvSpPr/>
          <p:nvPr/>
        </p:nvSpPr>
        <p:spPr>
          <a:xfrm>
            <a:off x="5941779" y="4619274"/>
            <a:ext cx="1440000" cy="187800"/>
          </a:xfrm>
          <a:prstGeom prst="rect">
            <a:avLst/>
          </a:prstGeom>
          <a:solidFill>
            <a:srgbClr val="00ACBA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rgbClr val="FFFFFF"/>
                </a:solidFill>
                <a:latin typeface="+mn-ea"/>
                <a:cs typeface="HiraKakuProN-W3"/>
                <a:sym typeface="HiraKakuProN-W3"/>
              </a:rPr>
              <a:t>ホワイトペーパー</a:t>
            </a:r>
            <a:endParaRPr sz="900">
              <a:solidFill>
                <a:srgbClr val="FFFFFF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6" name="Google Shape;233;gd85c8a1b22_0_31">
            <a:extLst>
              <a:ext uri="{FF2B5EF4-FFF2-40B4-BE49-F238E27FC236}">
                <a16:creationId xmlns:a16="http://schemas.microsoft.com/office/drawing/2014/main" id="{3B2730AA-12C2-A045-B720-EB478B026AFD}"/>
              </a:ext>
            </a:extLst>
          </p:cNvPr>
          <p:cNvSpPr/>
          <p:nvPr/>
        </p:nvSpPr>
        <p:spPr>
          <a:xfrm>
            <a:off x="5941779" y="4879154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メルマガ/FAX/郵送DM</a:t>
            </a:r>
            <a:endParaRPr sz="900" b="0" i="0" u="none" strike="noStrike" cap="none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7" name="Google Shape;234;gd85c8a1b22_0_31">
            <a:extLst>
              <a:ext uri="{FF2B5EF4-FFF2-40B4-BE49-F238E27FC236}">
                <a16:creationId xmlns:a16="http://schemas.microsoft.com/office/drawing/2014/main" id="{A801B9E3-3B8E-B143-B656-CD1D60D6CA33}"/>
              </a:ext>
            </a:extLst>
          </p:cNvPr>
          <p:cNvSpPr/>
          <p:nvPr/>
        </p:nvSpPr>
        <p:spPr>
          <a:xfrm>
            <a:off x="5941779" y="5294848"/>
            <a:ext cx="1440000" cy="187800"/>
          </a:xfrm>
          <a:prstGeom prst="rect">
            <a:avLst/>
          </a:prstGeom>
          <a:solidFill>
            <a:srgbClr val="00ACBA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FFFFFF"/>
                </a:solidFill>
                <a:latin typeface="+mn-ea"/>
                <a:cs typeface="HiraKakuProN-W3"/>
                <a:sym typeface="HiraKakuProN-W3"/>
              </a:rPr>
              <a:t>展示会</a:t>
            </a:r>
            <a:endParaRPr sz="900" b="0" i="0" u="none" strike="noStrike" cap="none">
              <a:solidFill>
                <a:srgbClr val="FFFFFF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8" name="Google Shape;235;gd85c8a1b22_0_31">
            <a:extLst>
              <a:ext uri="{FF2B5EF4-FFF2-40B4-BE49-F238E27FC236}">
                <a16:creationId xmlns:a16="http://schemas.microsoft.com/office/drawing/2014/main" id="{B1443598-16D0-5442-994D-54FE22BE0425}"/>
              </a:ext>
            </a:extLst>
          </p:cNvPr>
          <p:cNvSpPr/>
          <p:nvPr/>
        </p:nvSpPr>
        <p:spPr>
          <a:xfrm>
            <a:off x="5941779" y="5533958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テレアポ</a:t>
            </a:r>
            <a:endParaRPr sz="900" b="0" i="0" u="none" strike="noStrike" cap="none" dirty="0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39" name="Google Shape;236;gd85c8a1b22_0_31">
            <a:extLst>
              <a:ext uri="{FF2B5EF4-FFF2-40B4-BE49-F238E27FC236}">
                <a16:creationId xmlns:a16="http://schemas.microsoft.com/office/drawing/2014/main" id="{EFFFA905-987F-034C-BF86-46E2B18900FC}"/>
              </a:ext>
            </a:extLst>
          </p:cNvPr>
          <p:cNvSpPr/>
          <p:nvPr/>
        </p:nvSpPr>
        <p:spPr>
          <a:xfrm>
            <a:off x="5941779" y="5815870"/>
            <a:ext cx="1440000" cy="187800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ot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0" i="0" u="none" strike="noStrike" cap="none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ソーシャルメディア</a:t>
            </a:r>
            <a:endParaRPr sz="900" b="0" i="0" u="none" strike="noStrike" cap="none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40" name="Google Shape;237;gd85c8a1b22_0_31">
            <a:extLst>
              <a:ext uri="{FF2B5EF4-FFF2-40B4-BE49-F238E27FC236}">
                <a16:creationId xmlns:a16="http://schemas.microsoft.com/office/drawing/2014/main" id="{5DB215A5-8A38-1845-B311-3FD137B9E04A}"/>
              </a:ext>
            </a:extLst>
          </p:cNvPr>
          <p:cNvSpPr/>
          <p:nvPr/>
        </p:nvSpPr>
        <p:spPr>
          <a:xfrm>
            <a:off x="4402264" y="2109435"/>
            <a:ext cx="2979515" cy="369243"/>
          </a:xfrm>
          <a:prstGeom prst="rect">
            <a:avLst/>
          </a:prstGeom>
          <a:solidFill>
            <a:schemeClr val="tx1"/>
          </a:solidFill>
          <a:ln w="28575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>
                <a:solidFill>
                  <a:schemeClr val="bg1"/>
                </a:solidFill>
                <a:latin typeface="+mn-ea"/>
                <a:cs typeface="Arial"/>
                <a:sym typeface="Arial"/>
              </a:rPr>
              <a:t>リード獲得経路</a:t>
            </a:r>
            <a:endParaRPr sz="1200" b="1">
              <a:solidFill>
                <a:schemeClr val="bg1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41" name="Google Shape;238;gd85c8a1b22_0_31">
            <a:extLst>
              <a:ext uri="{FF2B5EF4-FFF2-40B4-BE49-F238E27FC236}">
                <a16:creationId xmlns:a16="http://schemas.microsoft.com/office/drawing/2014/main" id="{3CB7AC43-C5D3-DF4F-93D5-F427BE160169}"/>
              </a:ext>
            </a:extLst>
          </p:cNvPr>
          <p:cNvSpPr/>
          <p:nvPr/>
        </p:nvSpPr>
        <p:spPr>
          <a:xfrm>
            <a:off x="6106778" y="1827634"/>
            <a:ext cx="599712" cy="170544"/>
          </a:xfrm>
          <a:prstGeom prst="rect">
            <a:avLst/>
          </a:prstGeom>
          <a:solidFill>
            <a:srgbClr val="00ACBA"/>
          </a:solidFill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000">
                <a:solidFill>
                  <a:srgbClr val="FFFFFF"/>
                </a:solidFill>
                <a:latin typeface="+mn-ea"/>
                <a:cs typeface="HiraKakuProN-W3"/>
                <a:sym typeface="HiraKakuProN-W3"/>
              </a:rPr>
              <a:t>実施済</a:t>
            </a:r>
            <a:endParaRPr sz="1000" b="0" i="0" u="none" strike="noStrike" cap="none" dirty="0">
              <a:solidFill>
                <a:srgbClr val="FFFFFF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42" name="Google Shape;239;gd85c8a1b22_0_31">
            <a:extLst>
              <a:ext uri="{FF2B5EF4-FFF2-40B4-BE49-F238E27FC236}">
                <a16:creationId xmlns:a16="http://schemas.microsoft.com/office/drawing/2014/main" id="{3DE47F85-3D8D-4C44-AC2C-ADF081615DF6}"/>
              </a:ext>
            </a:extLst>
          </p:cNvPr>
          <p:cNvSpPr/>
          <p:nvPr/>
        </p:nvSpPr>
        <p:spPr>
          <a:xfrm>
            <a:off x="6782067" y="1827634"/>
            <a:ext cx="599712" cy="170544"/>
          </a:xfrm>
          <a:prstGeom prst="rect">
            <a:avLst/>
          </a:prstGeom>
          <a:solidFill>
            <a:srgbClr val="FFFFFF"/>
          </a:solidFill>
          <a:ln w="6350" cap="flat" cmpd="sng">
            <a:solidFill>
              <a:srgbClr val="1B224C"/>
            </a:solidFill>
            <a:prstDash val="sysDash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000">
                <a:solidFill>
                  <a:srgbClr val="1B224C"/>
                </a:solidFill>
                <a:latin typeface="+mn-ea"/>
                <a:cs typeface="HiraKakuProN-W3"/>
                <a:sym typeface="HiraKakuProN-W3"/>
              </a:rPr>
              <a:t>未実施</a:t>
            </a:r>
            <a:endParaRPr sz="1000" dirty="0">
              <a:solidFill>
                <a:srgbClr val="1B224C"/>
              </a:solidFill>
              <a:latin typeface="+mn-ea"/>
              <a:cs typeface="HiraKakuProN-W3"/>
              <a:sym typeface="HiraKakuProN-W3"/>
            </a:endParaRPr>
          </a:p>
        </p:txBody>
      </p:sp>
      <p:sp>
        <p:nvSpPr>
          <p:cNvPr id="2" name="円形吹き出し 1">
            <a:extLst>
              <a:ext uri="{FF2B5EF4-FFF2-40B4-BE49-F238E27FC236}">
                <a16:creationId xmlns:a16="http://schemas.microsoft.com/office/drawing/2014/main" id="{D869AB5B-B390-DC41-8BE5-7FA28D5BD3EA}"/>
              </a:ext>
            </a:extLst>
          </p:cNvPr>
          <p:cNvSpPr/>
          <p:nvPr/>
        </p:nvSpPr>
        <p:spPr>
          <a:xfrm>
            <a:off x="7722541" y="4388540"/>
            <a:ext cx="1587062" cy="1565912"/>
          </a:xfrm>
          <a:prstGeom prst="wedgeEllipseCallout">
            <a:avLst>
              <a:gd name="adj1" fmla="val -60947"/>
              <a:gd name="adj2" fmla="val -126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spcAft>
                <a:spcPts val="400"/>
              </a:spcAft>
              <a:buClr>
                <a:srgbClr val="000000"/>
              </a:buClr>
              <a:buSzPts val="1600"/>
            </a:pPr>
            <a:r>
              <a:rPr lang="ja-JP" altLang="en-US" sz="1200" b="1">
                <a:solidFill>
                  <a:schemeClr val="bg1"/>
                </a:solidFill>
              </a:rPr>
              <a:t>潜在層向け・</a:t>
            </a:r>
          </a:p>
          <a:p>
            <a:pPr lvl="0" algn="ctr">
              <a:spcAft>
                <a:spcPts val="400"/>
              </a:spcAft>
              <a:buClr>
                <a:srgbClr val="000000"/>
              </a:buClr>
              <a:buSzPts val="1600"/>
            </a:pPr>
            <a:r>
              <a:rPr lang="ja-JP" altLang="en-US" sz="1200" b="1">
                <a:solidFill>
                  <a:schemeClr val="bg1"/>
                </a:solidFill>
              </a:rPr>
              <a:t>準顕在層向け</a:t>
            </a:r>
            <a:endParaRPr lang="en-US" altLang="ja-JP" sz="1200" b="1" dirty="0">
              <a:solidFill>
                <a:schemeClr val="bg1"/>
              </a:solidFill>
            </a:endParaRPr>
          </a:p>
          <a:p>
            <a:pPr lvl="0" algn="ctr">
              <a:spcAft>
                <a:spcPts val="400"/>
              </a:spcAft>
              <a:buClr>
                <a:srgbClr val="000000"/>
              </a:buClr>
              <a:buSzPts val="1600"/>
            </a:pPr>
            <a:r>
              <a:rPr lang="ja-JP" altLang="en-US" sz="1200" b="1">
                <a:solidFill>
                  <a:schemeClr val="bg1"/>
                </a:solidFill>
              </a:rPr>
              <a:t>の施策が手薄</a:t>
            </a:r>
          </a:p>
        </p:txBody>
      </p:sp>
    </p:spTree>
    <p:extLst>
      <p:ext uri="{BB962C8B-B14F-4D97-AF65-F5344CB8AC3E}">
        <p14:creationId xmlns:p14="http://schemas.microsoft.com/office/powerpoint/2010/main" val="1248198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36F02F4F-C043-F448-BDD3-E85C66D2DA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648000"/>
          </a:xfrm>
        </p:spPr>
        <p:txBody>
          <a:bodyPr/>
          <a:lstStyle/>
          <a:p>
            <a:pPr lvl="0"/>
            <a:r>
              <a:rPr lang="ja-JP" altLang="en-US"/>
              <a:t>潜在層・準顕在層を商談に繋げるための階段設計ができていない。</a:t>
            </a:r>
          </a:p>
          <a:p>
            <a:pPr lvl="0"/>
            <a:r>
              <a:rPr lang="ja-JP" altLang="en-US"/>
              <a:t>コンテンツ発信から商談までの間に入る施策が必要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0C001BC-BEE8-9947-9EC4-F2A91394BC1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5C2EC892-37AD-6E4F-A95F-63F244B65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現状分析：現状の商談獲得までの施策整理</a:t>
            </a:r>
            <a:endParaRPr lang="ja-JP" altLang="en-US"/>
          </a:p>
        </p:txBody>
      </p:sp>
      <p:sp>
        <p:nvSpPr>
          <p:cNvPr id="5" name="Google Shape;247;gd9a7bbc08e_0_14">
            <a:extLst>
              <a:ext uri="{FF2B5EF4-FFF2-40B4-BE49-F238E27FC236}">
                <a16:creationId xmlns:a16="http://schemas.microsoft.com/office/drawing/2014/main" id="{2158A9B4-D3E2-264D-9D1C-A2F59D90D5F9}"/>
              </a:ext>
            </a:extLst>
          </p:cNvPr>
          <p:cNvSpPr txBox="1"/>
          <p:nvPr/>
        </p:nvSpPr>
        <p:spPr>
          <a:xfrm>
            <a:off x="2886337" y="4776568"/>
            <a:ext cx="18036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95275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ct val="100000"/>
              <a:buFont typeface="Wingdings" pitchFamily="2" charset="2"/>
              <a:buChar char="l"/>
            </a:pPr>
            <a:r>
              <a:rPr lang="ja-JP" sz="1400" i="0" u="none" strike="noStrike" cap="none">
                <a:solidFill>
                  <a:srgbClr val="1B224C"/>
                </a:solidFill>
              </a:rPr>
              <a:t>コンテンツ発信</a:t>
            </a:r>
            <a:endParaRPr sz="1400" i="0" u="none" strike="noStrike" cap="none" dirty="0">
              <a:solidFill>
                <a:srgbClr val="1B224C"/>
              </a:solidFill>
            </a:endParaRPr>
          </a:p>
        </p:txBody>
      </p:sp>
      <p:sp>
        <p:nvSpPr>
          <p:cNvPr id="6" name="Google Shape;248;gd9a7bbc08e_0_14">
            <a:extLst>
              <a:ext uri="{FF2B5EF4-FFF2-40B4-BE49-F238E27FC236}">
                <a16:creationId xmlns:a16="http://schemas.microsoft.com/office/drawing/2014/main" id="{616AB0E9-A3A0-5346-B632-9CDE1FA72C86}"/>
              </a:ext>
            </a:extLst>
          </p:cNvPr>
          <p:cNvSpPr txBox="1"/>
          <p:nvPr/>
        </p:nvSpPr>
        <p:spPr>
          <a:xfrm>
            <a:off x="3042452" y="5093382"/>
            <a:ext cx="4129414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i="0" u="none" strike="noStrike" cap="none">
                <a:solidFill>
                  <a:srgbClr val="1B224C"/>
                </a:solidFill>
              </a:rPr>
              <a:t>ブログ、SNS、スライドシェア</a:t>
            </a:r>
            <a:endParaRPr sz="1200" i="0" u="none" strike="noStrike" cap="none" dirty="0">
              <a:solidFill>
                <a:srgbClr val="1B224C"/>
              </a:solidFill>
            </a:endParaRPr>
          </a:p>
        </p:txBody>
      </p:sp>
      <p:sp>
        <p:nvSpPr>
          <p:cNvPr id="7" name="Google Shape;249;gd9a7bbc08e_0_14">
            <a:extLst>
              <a:ext uri="{FF2B5EF4-FFF2-40B4-BE49-F238E27FC236}">
                <a16:creationId xmlns:a16="http://schemas.microsoft.com/office/drawing/2014/main" id="{EBBA3C75-806E-EA4B-A690-0D64C5080A81}"/>
              </a:ext>
            </a:extLst>
          </p:cNvPr>
          <p:cNvSpPr txBox="1"/>
          <p:nvPr/>
        </p:nvSpPr>
        <p:spPr>
          <a:xfrm>
            <a:off x="1871800" y="4545180"/>
            <a:ext cx="6156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見込顧客</a:t>
            </a:r>
            <a:endParaRPr sz="12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pic>
        <p:nvPicPr>
          <p:cNvPr id="8" name="Google Shape;250;gd9a7bbc08e_0_14" descr="インターネット">
            <a:extLst>
              <a:ext uri="{FF2B5EF4-FFF2-40B4-BE49-F238E27FC236}">
                <a16:creationId xmlns:a16="http://schemas.microsoft.com/office/drawing/2014/main" id="{C19C1BC7-38C2-B04F-BCD8-FCA7BF7292A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58025" y="4062882"/>
            <a:ext cx="647624" cy="647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51;gd9a7bbc08e_0_14">
            <a:extLst>
              <a:ext uri="{FF2B5EF4-FFF2-40B4-BE49-F238E27FC236}">
                <a16:creationId xmlns:a16="http://schemas.microsoft.com/office/drawing/2014/main" id="{6A454F27-B6D5-204B-A261-28778E08778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78451" y="3558557"/>
            <a:ext cx="571292" cy="39569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252;gd9a7bbc08e_0_14">
            <a:extLst>
              <a:ext uri="{FF2B5EF4-FFF2-40B4-BE49-F238E27FC236}">
                <a16:creationId xmlns:a16="http://schemas.microsoft.com/office/drawing/2014/main" id="{8AA9FC77-7925-0D47-8690-73634CCE34D5}"/>
              </a:ext>
            </a:extLst>
          </p:cNvPr>
          <p:cNvSpPr txBox="1"/>
          <p:nvPr/>
        </p:nvSpPr>
        <p:spPr>
          <a:xfrm>
            <a:off x="4576862" y="4164643"/>
            <a:ext cx="15516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95275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ct val="100000"/>
              <a:buFont typeface="Wingdings" pitchFamily="2" charset="2"/>
              <a:buChar char="l"/>
            </a:pPr>
            <a:r>
              <a:rPr lang="ja-JP" sz="1400" i="0" u="none" strike="noStrike" cap="none">
                <a:solidFill>
                  <a:srgbClr val="1B224C"/>
                </a:solidFill>
              </a:rPr>
              <a:t>公開セミナー</a:t>
            </a:r>
            <a:endParaRPr sz="1400" i="0" u="none" strike="noStrike" cap="none">
              <a:solidFill>
                <a:srgbClr val="1B224C"/>
              </a:solidFill>
            </a:endParaRPr>
          </a:p>
        </p:txBody>
      </p:sp>
      <p:sp>
        <p:nvSpPr>
          <p:cNvPr id="11" name="Google Shape;253;gd9a7bbc08e_0_14">
            <a:extLst>
              <a:ext uri="{FF2B5EF4-FFF2-40B4-BE49-F238E27FC236}">
                <a16:creationId xmlns:a16="http://schemas.microsoft.com/office/drawing/2014/main" id="{30871C6F-4D3D-1547-B95D-7EEDBEE668D3}"/>
              </a:ext>
            </a:extLst>
          </p:cNvPr>
          <p:cNvSpPr txBox="1"/>
          <p:nvPr/>
        </p:nvSpPr>
        <p:spPr>
          <a:xfrm>
            <a:off x="7523962" y="2939818"/>
            <a:ext cx="14634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95275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ct val="100000"/>
              <a:buFont typeface="Wingdings" pitchFamily="2" charset="2"/>
              <a:buChar char="l"/>
            </a:pPr>
            <a:r>
              <a:rPr lang="ja-JP" sz="1400" i="0" u="none" strike="noStrike" cap="none">
                <a:solidFill>
                  <a:srgbClr val="1B224C"/>
                </a:solidFill>
              </a:rPr>
              <a:t>お問い合わせ</a:t>
            </a:r>
            <a:endParaRPr sz="1400" i="0" u="none" strike="noStrike" cap="none">
              <a:solidFill>
                <a:srgbClr val="1B224C"/>
              </a:solidFill>
            </a:endParaRPr>
          </a:p>
          <a:p>
            <a:pPr marL="295275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ct val="100000"/>
              <a:buFont typeface="Wingdings" pitchFamily="2" charset="2"/>
              <a:buChar char="l"/>
            </a:pPr>
            <a:r>
              <a:rPr lang="ja-JP" sz="1400" i="0" u="none" strike="noStrike" cap="none">
                <a:solidFill>
                  <a:srgbClr val="1B224C"/>
                </a:solidFill>
              </a:rPr>
              <a:t>商談</a:t>
            </a:r>
            <a:endParaRPr sz="1400" i="0" u="none" strike="noStrike" cap="none">
              <a:solidFill>
                <a:srgbClr val="1B224C"/>
              </a:solidFill>
            </a:endParaRPr>
          </a:p>
        </p:txBody>
      </p:sp>
      <p:sp>
        <p:nvSpPr>
          <p:cNvPr id="12" name="Google Shape;254;gd9a7bbc08e_0_14">
            <a:extLst>
              <a:ext uri="{FF2B5EF4-FFF2-40B4-BE49-F238E27FC236}">
                <a16:creationId xmlns:a16="http://schemas.microsoft.com/office/drawing/2014/main" id="{30EF3F3C-6927-644B-8ED8-378B99118DE9}"/>
              </a:ext>
            </a:extLst>
          </p:cNvPr>
          <p:cNvSpPr txBox="1"/>
          <p:nvPr/>
        </p:nvSpPr>
        <p:spPr>
          <a:xfrm>
            <a:off x="6081666" y="3554368"/>
            <a:ext cx="10902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95275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ct val="100000"/>
              <a:buFont typeface="Wingdings" pitchFamily="2" charset="2"/>
              <a:buChar char="l"/>
            </a:pPr>
            <a:r>
              <a:rPr lang="ja-JP" sz="1400" i="0" u="none" strike="noStrike" cap="none">
                <a:solidFill>
                  <a:srgbClr val="1B224C"/>
                </a:solidFill>
              </a:rPr>
              <a:t>メルマガ</a:t>
            </a:r>
            <a:endParaRPr sz="1400" i="0" u="none" strike="noStrike" cap="none">
              <a:solidFill>
                <a:srgbClr val="1B224C"/>
              </a:solidFill>
            </a:endParaRPr>
          </a:p>
          <a:p>
            <a:pPr marL="295275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ct val="100000"/>
              <a:buFont typeface="Wingdings" pitchFamily="2" charset="2"/>
              <a:buChar char="l"/>
            </a:pPr>
            <a:r>
              <a:rPr lang="ja-JP" sz="1400" i="0" u="none" strike="noStrike" cap="none">
                <a:solidFill>
                  <a:srgbClr val="1B224C"/>
                </a:solidFill>
              </a:rPr>
              <a:t>DM</a:t>
            </a:r>
            <a:endParaRPr sz="1400" i="0" u="none" strike="noStrike" cap="none">
              <a:solidFill>
                <a:srgbClr val="1B224C"/>
              </a:solidFill>
            </a:endParaRPr>
          </a:p>
        </p:txBody>
      </p:sp>
      <p:pic>
        <p:nvPicPr>
          <p:cNvPr id="13" name="Google Shape;255;gd9a7bbc08e_0_14">
            <a:extLst>
              <a:ext uri="{FF2B5EF4-FFF2-40B4-BE49-F238E27FC236}">
                <a16:creationId xmlns:a16="http://schemas.microsoft.com/office/drawing/2014/main" id="{2607AC5C-4F46-534B-9B1E-09EC2697F8E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52170" y="4812050"/>
            <a:ext cx="254815" cy="40770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256;gd9a7bbc08e_0_14">
            <a:extLst>
              <a:ext uri="{FF2B5EF4-FFF2-40B4-BE49-F238E27FC236}">
                <a16:creationId xmlns:a16="http://schemas.microsoft.com/office/drawing/2014/main" id="{51771815-92C1-7349-B57F-386FE2A312FA}"/>
              </a:ext>
            </a:extLst>
          </p:cNvPr>
          <p:cNvSpPr txBox="1"/>
          <p:nvPr/>
        </p:nvSpPr>
        <p:spPr>
          <a:xfrm>
            <a:off x="4748906" y="4443538"/>
            <a:ext cx="2584142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i="0" u="none" strike="noStrike" cap="none">
                <a:solidFill>
                  <a:srgbClr val="1B224C"/>
                </a:solidFill>
              </a:rPr>
              <a:t>事例紹介など一段深い情報の提供</a:t>
            </a:r>
            <a:endParaRPr sz="1200" i="0" u="none" strike="noStrike" cap="none" dirty="0">
              <a:solidFill>
                <a:srgbClr val="1B224C"/>
              </a:solidFill>
            </a:endParaRPr>
          </a:p>
        </p:txBody>
      </p:sp>
      <p:pic>
        <p:nvPicPr>
          <p:cNvPr id="15" name="Google Shape;257;gd9a7bbc08e_0_14" descr="開いた封筒">
            <a:extLst>
              <a:ext uri="{FF2B5EF4-FFF2-40B4-BE49-F238E27FC236}">
                <a16:creationId xmlns:a16="http://schemas.microsoft.com/office/drawing/2014/main" id="{63C69CAF-086F-4D40-8EB3-F07D4FD330B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03741" y="2907486"/>
            <a:ext cx="395241" cy="3952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Google Shape;258;gd9a7bbc08e_0_14">
            <a:extLst>
              <a:ext uri="{FF2B5EF4-FFF2-40B4-BE49-F238E27FC236}">
                <a16:creationId xmlns:a16="http://schemas.microsoft.com/office/drawing/2014/main" id="{C2D43A0A-EF6D-4847-8467-4AC927132D4F}"/>
              </a:ext>
            </a:extLst>
          </p:cNvPr>
          <p:cNvCxnSpPr/>
          <p:nvPr/>
        </p:nvCxnSpPr>
        <p:spPr>
          <a:xfrm rot="10800000" flipH="1">
            <a:off x="7333048" y="2735594"/>
            <a:ext cx="1551600" cy="626700"/>
          </a:xfrm>
          <a:prstGeom prst="bentConnector3">
            <a:avLst>
              <a:gd name="adj1" fmla="val 376"/>
            </a:avLst>
          </a:prstGeom>
          <a:noFill/>
          <a:ln w="25400" cap="flat" cmpd="sng">
            <a:solidFill>
              <a:srgbClr val="1B224C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17" name="Google Shape;259;gd9a7bbc08e_0_14">
            <a:extLst>
              <a:ext uri="{FF2B5EF4-FFF2-40B4-BE49-F238E27FC236}">
                <a16:creationId xmlns:a16="http://schemas.microsoft.com/office/drawing/2014/main" id="{88126690-F1CD-5A41-96E2-8B2D3B862538}"/>
              </a:ext>
            </a:extLst>
          </p:cNvPr>
          <p:cNvCxnSpPr/>
          <p:nvPr/>
        </p:nvCxnSpPr>
        <p:spPr>
          <a:xfrm rot="10800000" flipH="1">
            <a:off x="5869675" y="3361266"/>
            <a:ext cx="1551600" cy="626700"/>
          </a:xfrm>
          <a:prstGeom prst="bentConnector3">
            <a:avLst>
              <a:gd name="adj1" fmla="val 376"/>
            </a:avLst>
          </a:prstGeom>
          <a:noFill/>
          <a:ln w="25400" cap="flat" cmpd="sng">
            <a:solidFill>
              <a:srgbClr val="1B224C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18" name="Google Shape;260;gd9a7bbc08e_0_14">
            <a:extLst>
              <a:ext uri="{FF2B5EF4-FFF2-40B4-BE49-F238E27FC236}">
                <a16:creationId xmlns:a16="http://schemas.microsoft.com/office/drawing/2014/main" id="{A4194F43-E96B-A445-859D-7FB5E56D64C5}"/>
              </a:ext>
            </a:extLst>
          </p:cNvPr>
          <p:cNvCxnSpPr/>
          <p:nvPr/>
        </p:nvCxnSpPr>
        <p:spPr>
          <a:xfrm rot="10800000" flipH="1">
            <a:off x="4404705" y="3968434"/>
            <a:ext cx="1551600" cy="626700"/>
          </a:xfrm>
          <a:prstGeom prst="bentConnector3">
            <a:avLst>
              <a:gd name="adj1" fmla="val 376"/>
            </a:avLst>
          </a:prstGeom>
          <a:noFill/>
          <a:ln w="25400" cap="flat" cmpd="sng">
            <a:solidFill>
              <a:srgbClr val="1B224C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19" name="Google Shape;261;gd9a7bbc08e_0_14">
            <a:extLst>
              <a:ext uri="{FF2B5EF4-FFF2-40B4-BE49-F238E27FC236}">
                <a16:creationId xmlns:a16="http://schemas.microsoft.com/office/drawing/2014/main" id="{E0E81B6C-CF27-5241-B94E-52B64D6E2120}"/>
              </a:ext>
            </a:extLst>
          </p:cNvPr>
          <p:cNvCxnSpPr/>
          <p:nvPr/>
        </p:nvCxnSpPr>
        <p:spPr>
          <a:xfrm rot="10800000" flipH="1">
            <a:off x="2704023" y="4578564"/>
            <a:ext cx="1791000" cy="623400"/>
          </a:xfrm>
          <a:prstGeom prst="bentConnector3">
            <a:avLst>
              <a:gd name="adj1" fmla="val -705"/>
            </a:avLst>
          </a:prstGeom>
          <a:noFill/>
          <a:ln w="25400" cap="flat" cmpd="sng">
            <a:solidFill>
              <a:srgbClr val="1B224C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20" name="Google Shape;262;gd9a7bbc08e_0_14">
            <a:extLst>
              <a:ext uri="{FF2B5EF4-FFF2-40B4-BE49-F238E27FC236}">
                <a16:creationId xmlns:a16="http://schemas.microsoft.com/office/drawing/2014/main" id="{74791A7A-3A11-F34B-9EAC-1F3B52C026E0}"/>
              </a:ext>
            </a:extLst>
          </p:cNvPr>
          <p:cNvCxnSpPr>
            <a:cxnSpLocks/>
          </p:cNvCxnSpPr>
          <p:nvPr/>
        </p:nvCxnSpPr>
        <p:spPr>
          <a:xfrm flipH="1">
            <a:off x="939662" y="5219753"/>
            <a:ext cx="1764361" cy="0"/>
          </a:xfrm>
          <a:prstGeom prst="straightConnector1">
            <a:avLst/>
          </a:prstGeom>
          <a:noFill/>
          <a:ln w="254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1" name="Google Shape;263;gd9a7bbc08e_0_14" descr="役員室">
            <a:extLst>
              <a:ext uri="{FF2B5EF4-FFF2-40B4-BE49-F238E27FC236}">
                <a16:creationId xmlns:a16="http://schemas.microsoft.com/office/drawing/2014/main" id="{C152BF44-F6C7-D040-ABA0-B0775917773D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t="15374" b="10600"/>
          <a:stretch/>
        </p:blipFill>
        <p:spPr>
          <a:xfrm>
            <a:off x="7786010" y="2336812"/>
            <a:ext cx="633653" cy="469046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64;gd9a7bbc08e_0_14">
            <a:extLst>
              <a:ext uri="{FF2B5EF4-FFF2-40B4-BE49-F238E27FC236}">
                <a16:creationId xmlns:a16="http://schemas.microsoft.com/office/drawing/2014/main" id="{30E9D60E-02EF-4D4F-9C6D-23A9F8C516DA}"/>
              </a:ext>
            </a:extLst>
          </p:cNvPr>
          <p:cNvSpPr/>
          <p:nvPr/>
        </p:nvSpPr>
        <p:spPr>
          <a:xfrm>
            <a:off x="3499331" y="2454546"/>
            <a:ext cx="4158253" cy="1654336"/>
          </a:xfrm>
          <a:custGeom>
            <a:avLst/>
            <a:gdLst/>
            <a:ahLst/>
            <a:cxnLst/>
            <a:rect l="l" t="t" r="r" b="b"/>
            <a:pathLst>
              <a:path w="5365488" h="2545132" extrusionOk="0">
                <a:moveTo>
                  <a:pt x="0" y="2545132"/>
                </a:moveTo>
                <a:cubicBezTo>
                  <a:pt x="32747" y="1652773"/>
                  <a:pt x="65494" y="760415"/>
                  <a:pt x="959742" y="338481"/>
                </a:cubicBezTo>
                <a:cubicBezTo>
                  <a:pt x="1853990" y="-83453"/>
                  <a:pt x="4541772" y="4712"/>
                  <a:pt x="5365488" y="13528"/>
                </a:cubicBezTo>
              </a:path>
            </a:pathLst>
          </a:custGeom>
          <a:noFill/>
          <a:ln w="15875" cap="flat" cmpd="sng">
            <a:solidFill>
              <a:srgbClr val="1B224C"/>
            </a:solidFill>
            <a:prstDash val="dash"/>
            <a:miter lim="800000"/>
            <a:headEnd type="none" w="sm" len="sm"/>
            <a:tailEnd type="triangle" w="lg" len="lg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3" name="Google Shape;265;gd9a7bbc08e_0_14">
            <a:extLst>
              <a:ext uri="{FF2B5EF4-FFF2-40B4-BE49-F238E27FC236}">
                <a16:creationId xmlns:a16="http://schemas.microsoft.com/office/drawing/2014/main" id="{B2E49B00-1399-4C40-A8C8-9FD340CBE6F2}"/>
              </a:ext>
            </a:extLst>
          </p:cNvPr>
          <p:cNvSpPr/>
          <p:nvPr/>
        </p:nvSpPr>
        <p:spPr>
          <a:xfrm>
            <a:off x="3499227" y="2608599"/>
            <a:ext cx="685800" cy="685800"/>
          </a:xfrm>
          <a:prstGeom prst="mathMultiply">
            <a:avLst>
              <a:gd name="adj1" fmla="val 9618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4" name="Google Shape;266;gd9a7bbc08e_0_14">
            <a:extLst>
              <a:ext uri="{FF2B5EF4-FFF2-40B4-BE49-F238E27FC236}">
                <a16:creationId xmlns:a16="http://schemas.microsoft.com/office/drawing/2014/main" id="{591B7B0D-E334-7F4C-BCFC-C620EB2119EE}"/>
              </a:ext>
            </a:extLst>
          </p:cNvPr>
          <p:cNvSpPr/>
          <p:nvPr/>
        </p:nvSpPr>
        <p:spPr>
          <a:xfrm>
            <a:off x="3700356" y="3487418"/>
            <a:ext cx="1175948" cy="595862"/>
          </a:xfrm>
          <a:custGeom>
            <a:avLst/>
            <a:gdLst/>
            <a:ahLst/>
            <a:cxnLst/>
            <a:rect l="l" t="t" r="r" b="b"/>
            <a:pathLst>
              <a:path w="5169004" h="2407522" extrusionOk="0">
                <a:moveTo>
                  <a:pt x="0" y="2407522"/>
                </a:moveTo>
                <a:cubicBezTo>
                  <a:pt x="37785" y="1523350"/>
                  <a:pt x="491206" y="722305"/>
                  <a:pt x="1352707" y="321783"/>
                </a:cubicBezTo>
                <a:cubicBezTo>
                  <a:pt x="2214208" y="-78739"/>
                  <a:pt x="4434713" y="10686"/>
                  <a:pt x="5169004" y="4388"/>
                </a:cubicBezTo>
              </a:path>
            </a:pathLst>
          </a:custGeom>
          <a:noFill/>
          <a:ln w="15875" cap="flat" cmpd="sng">
            <a:solidFill>
              <a:srgbClr val="00ACBA"/>
            </a:solidFill>
            <a:prstDash val="dash"/>
            <a:miter lim="800000"/>
            <a:headEnd type="none" w="sm" len="sm"/>
            <a:tailEnd type="triangle" w="lg" len="lg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5" name="Google Shape;267;gd9a7bbc08e_0_14">
            <a:extLst>
              <a:ext uri="{FF2B5EF4-FFF2-40B4-BE49-F238E27FC236}">
                <a16:creationId xmlns:a16="http://schemas.microsoft.com/office/drawing/2014/main" id="{37F35926-E066-174C-9B10-FBEB81D327EF}"/>
              </a:ext>
            </a:extLst>
          </p:cNvPr>
          <p:cNvSpPr/>
          <p:nvPr/>
        </p:nvSpPr>
        <p:spPr>
          <a:xfrm>
            <a:off x="4053946" y="3330060"/>
            <a:ext cx="384900" cy="384900"/>
          </a:xfrm>
          <a:prstGeom prst="ellipse">
            <a:avLst/>
          </a:prstGeom>
          <a:solidFill>
            <a:srgbClr val="FFFFFF"/>
          </a:solidFill>
          <a:ln w="41275" cap="flat" cmpd="sng">
            <a:solidFill>
              <a:srgbClr val="00AC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6" name="Google Shape;268;gd9a7bbc08e_0_14">
            <a:extLst>
              <a:ext uri="{FF2B5EF4-FFF2-40B4-BE49-F238E27FC236}">
                <a16:creationId xmlns:a16="http://schemas.microsoft.com/office/drawing/2014/main" id="{F4AD3DB0-8810-4C45-8204-4673ACD7E97E}"/>
              </a:ext>
            </a:extLst>
          </p:cNvPr>
          <p:cNvSpPr/>
          <p:nvPr/>
        </p:nvSpPr>
        <p:spPr>
          <a:xfrm>
            <a:off x="939662" y="1923398"/>
            <a:ext cx="2065200" cy="892200"/>
          </a:xfrm>
          <a:prstGeom prst="wedgeRectCallout">
            <a:avLst>
              <a:gd name="adj1" fmla="val 69358"/>
              <a:gd name="adj2" fmla="val 55941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400" i="0" u="none" strike="noStrike" cap="none">
                <a:solidFill>
                  <a:srgbClr val="FFFFFF"/>
                </a:solidFill>
              </a:rPr>
              <a:t>ハードルが</a:t>
            </a:r>
            <a:br>
              <a:rPr lang="ja-JP" sz="1400" i="0" u="none" strike="noStrike" cap="none">
                <a:solidFill>
                  <a:srgbClr val="FFFFFF"/>
                </a:solidFill>
              </a:rPr>
            </a:br>
            <a:r>
              <a:rPr lang="ja-JP" sz="1400" i="0" u="none" strike="noStrike" cap="none">
                <a:solidFill>
                  <a:srgbClr val="FFFFFF"/>
                </a:solidFill>
              </a:rPr>
              <a:t>高くて登れない</a:t>
            </a:r>
            <a:endParaRPr sz="12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27" name="Google Shape;269;gd9a7bbc08e_0_14">
            <a:extLst>
              <a:ext uri="{FF2B5EF4-FFF2-40B4-BE49-F238E27FC236}">
                <a16:creationId xmlns:a16="http://schemas.microsoft.com/office/drawing/2014/main" id="{A10A4994-29AD-A946-9F27-586B5ABA1995}"/>
              </a:ext>
            </a:extLst>
          </p:cNvPr>
          <p:cNvSpPr/>
          <p:nvPr/>
        </p:nvSpPr>
        <p:spPr>
          <a:xfrm>
            <a:off x="939666" y="2973092"/>
            <a:ext cx="2065200" cy="892200"/>
          </a:xfrm>
          <a:prstGeom prst="wedgeRectCallout">
            <a:avLst>
              <a:gd name="adj1" fmla="val 92451"/>
              <a:gd name="adj2" fmla="val 11140"/>
            </a:avLst>
          </a:prstGeom>
          <a:solidFill>
            <a:srgbClr val="00ACBA"/>
          </a:solidFill>
          <a:ln>
            <a:noFill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400" i="0" u="none" strike="noStrike" cap="none">
                <a:solidFill>
                  <a:srgbClr val="FFFFFF"/>
                </a:solidFill>
              </a:rPr>
              <a:t>ハードルが低いと</a:t>
            </a:r>
            <a:br>
              <a:rPr lang="ja-JP" sz="1400" i="0" u="none" strike="noStrike" cap="none">
                <a:solidFill>
                  <a:srgbClr val="FFFFFF"/>
                </a:solidFill>
              </a:rPr>
            </a:br>
            <a:r>
              <a:rPr lang="ja-JP" sz="1400" i="0" u="none" strike="noStrike" cap="none">
                <a:solidFill>
                  <a:srgbClr val="FFFFFF"/>
                </a:solidFill>
              </a:rPr>
              <a:t>登りやすい</a:t>
            </a:r>
            <a:endParaRPr sz="120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28" name="Google Shape;270;gd9a7bbc08e_0_14">
            <a:extLst>
              <a:ext uri="{FF2B5EF4-FFF2-40B4-BE49-F238E27FC236}">
                <a16:creationId xmlns:a16="http://schemas.microsoft.com/office/drawing/2014/main" id="{AF6A9B17-2A3E-FA4A-A9F7-98828E212708}"/>
              </a:ext>
            </a:extLst>
          </p:cNvPr>
          <p:cNvSpPr txBox="1"/>
          <p:nvPr/>
        </p:nvSpPr>
        <p:spPr>
          <a:xfrm>
            <a:off x="934800" y="5628752"/>
            <a:ext cx="8052562" cy="35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/>
              <a:t>階段設計とは：</a:t>
            </a:r>
            <a:r>
              <a:rPr lang="ja-JP" sz="1100">
                <a:hlinkClick r:id="rId7"/>
              </a:rPr>
              <a:t>https://sairu.co.jp/method/btob-marketing/003</a:t>
            </a:r>
            <a:endParaRPr sz="1100" dirty="0"/>
          </a:p>
        </p:txBody>
      </p:sp>
    </p:spTree>
    <p:extLst>
      <p:ext uri="{BB962C8B-B14F-4D97-AF65-F5344CB8AC3E}">
        <p14:creationId xmlns:p14="http://schemas.microsoft.com/office/powerpoint/2010/main" val="1476772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5">
            <a:extLst>
              <a:ext uri="{FF2B5EF4-FFF2-40B4-BE49-F238E27FC236}">
                <a16:creationId xmlns:a16="http://schemas.microsoft.com/office/drawing/2014/main" id="{C32740C6-BE51-574F-8B0E-36E39E097931}"/>
              </a:ext>
            </a:extLst>
          </p:cNvPr>
          <p:cNvSpPr/>
          <p:nvPr/>
        </p:nvSpPr>
        <p:spPr>
          <a:xfrm>
            <a:off x="5330867" y="2739639"/>
            <a:ext cx="4140000" cy="3289510"/>
          </a:xfrm>
          <a:prstGeom prst="roundRect">
            <a:avLst>
              <a:gd name="adj" fmla="val 1809"/>
            </a:avLst>
          </a:prstGeom>
          <a:solidFill>
            <a:schemeClr val="bg1"/>
          </a:solidFill>
          <a:ln w="9525" cap="flat" cmpd="sng" algn="ctr">
            <a:noFill/>
            <a:prstDash val="solid"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39000" tIns="39000" rIns="39000" bIns="39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03000">
              <a:defRPr/>
            </a:pPr>
            <a:endParaRPr kumimoji="1" lang="ja-JP" altLang="en-US" sz="1600" kern="0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5">
            <a:extLst>
              <a:ext uri="{FF2B5EF4-FFF2-40B4-BE49-F238E27FC236}">
                <a16:creationId xmlns:a16="http://schemas.microsoft.com/office/drawing/2014/main" id="{9EBD6993-2775-AC4C-BCAD-F1D90EF8B7EC}"/>
              </a:ext>
            </a:extLst>
          </p:cNvPr>
          <p:cNvSpPr/>
          <p:nvPr/>
        </p:nvSpPr>
        <p:spPr>
          <a:xfrm>
            <a:off x="471488" y="2718000"/>
            <a:ext cx="4140000" cy="3289510"/>
          </a:xfrm>
          <a:prstGeom prst="roundRect">
            <a:avLst>
              <a:gd name="adj" fmla="val 1809"/>
            </a:avLst>
          </a:prstGeom>
          <a:solidFill>
            <a:schemeClr val="bg1"/>
          </a:solidFill>
          <a:ln w="9525" cap="flat" cmpd="sng" algn="ctr">
            <a:noFill/>
            <a:prstDash val="solid"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39000" tIns="39000" rIns="39000" bIns="39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03000">
              <a:defRPr/>
            </a:pPr>
            <a:endParaRPr kumimoji="1" lang="ja-JP" altLang="en-US" sz="1600" kern="0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A5160A00-1FD9-A64C-9AC5-7DD2F22E0F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576000"/>
          </a:xfrm>
        </p:spPr>
        <p:txBody>
          <a:bodyPr>
            <a:normAutofit lnSpcReduction="10000"/>
          </a:bodyPr>
          <a:lstStyle/>
          <a:p>
            <a:pPr lvl="0"/>
            <a:r>
              <a:rPr lang="ja-JP" altLang="en-US"/>
              <a:t>既存データの分析結果より、顕在化した問題点について</a:t>
            </a:r>
          </a:p>
          <a:p>
            <a:pPr lvl="0"/>
            <a:r>
              <a:rPr lang="ja-JP" altLang="en-US"/>
              <a:t>解決すべき課題を抽出する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850F901-8B0B-1B49-A827-97816A4C004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DF326167-9EC3-6E4A-87FD-091ECAA5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課題の設定</a:t>
            </a:r>
            <a:endParaRPr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AA986E44-FB29-5648-AF59-F3D28627D09A}"/>
              </a:ext>
            </a:extLst>
          </p:cNvPr>
          <p:cNvSpPr/>
          <p:nvPr/>
        </p:nvSpPr>
        <p:spPr>
          <a:xfrm>
            <a:off x="471488" y="2064172"/>
            <a:ext cx="4140000" cy="432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1600" b="1"/>
              <a:t>目標値との差分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67E88A0-B391-7742-BCAD-6F8CFC890ABF}"/>
              </a:ext>
            </a:extLst>
          </p:cNvPr>
          <p:cNvSpPr txBox="1"/>
          <p:nvPr/>
        </p:nvSpPr>
        <p:spPr>
          <a:xfrm>
            <a:off x="658761" y="2943126"/>
            <a:ext cx="3824750" cy="283925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○○サイトへのセッション数が少ない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○○サイトの</a:t>
            </a:r>
            <a:r>
              <a:rPr kumimoji="1" lang="en-US" altLang="ja-JP" sz="1400" dirty="0"/>
              <a:t>CVR</a:t>
            </a:r>
            <a:r>
              <a:rPr kumimoji="1" lang="ja-JP" altLang="en-US" sz="1400"/>
              <a:t>が低い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○○ページへのアクセスが多い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○○のキーワードで検索されていない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○○に関する質問や問い合わせが多い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○○ページの離脱率が高い</a:t>
            </a:r>
            <a:endParaRPr kumimoji="1" lang="en-US" altLang="ja-JP" sz="1400" dirty="0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0BE3BEF0-D799-8647-AD38-D6D921914D96}"/>
              </a:ext>
            </a:extLst>
          </p:cNvPr>
          <p:cNvSpPr/>
          <p:nvPr/>
        </p:nvSpPr>
        <p:spPr>
          <a:xfrm>
            <a:off x="5331025" y="2064172"/>
            <a:ext cx="4140000" cy="432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1600" b="1"/>
              <a:t>解決すべき課題</a:t>
            </a:r>
            <a:endParaRPr kumimoji="1" lang="ja-JP" altLang="en-US" sz="16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2056A15-0A59-C143-82AD-293E4B3A702B}"/>
              </a:ext>
            </a:extLst>
          </p:cNvPr>
          <p:cNvSpPr txBox="1"/>
          <p:nvPr/>
        </p:nvSpPr>
        <p:spPr>
          <a:xfrm>
            <a:off x="5575349" y="2943126"/>
            <a:ext cx="3824750" cy="283925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○○に関する情報がサイトにない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現在の</a:t>
            </a:r>
            <a:r>
              <a:rPr kumimoji="1" lang="en-US" altLang="ja-JP" sz="1400" dirty="0"/>
              <a:t>CTA</a:t>
            </a:r>
            <a:r>
              <a:rPr kumimoji="1" lang="ja-JP" altLang="en-US" sz="1400"/>
              <a:t>が顧客に刺さっていない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○○コンテンツに関心が高いが不足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○○のキーワードで認知されていない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○○ページの内容が伝わっていない</a:t>
            </a:r>
            <a:endParaRPr kumimoji="1" lang="en-US" altLang="ja-JP" sz="1400" dirty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l"/>
            </a:pPr>
            <a:r>
              <a:rPr kumimoji="1" lang="ja-JP" altLang="en-US" sz="1400"/>
              <a:t>○○ページの導線がわかりにくい</a:t>
            </a:r>
            <a:endParaRPr kumimoji="1" lang="en-US" altLang="ja-JP" sz="1400" dirty="0"/>
          </a:p>
        </p:txBody>
      </p:sp>
      <p:sp>
        <p:nvSpPr>
          <p:cNvPr id="12" name="右矢印 11">
            <a:extLst>
              <a:ext uri="{FF2B5EF4-FFF2-40B4-BE49-F238E27FC236}">
                <a16:creationId xmlns:a16="http://schemas.microsoft.com/office/drawing/2014/main" id="{63E54C20-B1DB-2948-B160-5995AB56A83F}"/>
              </a:ext>
            </a:extLst>
          </p:cNvPr>
          <p:cNvSpPr/>
          <p:nvPr/>
        </p:nvSpPr>
        <p:spPr>
          <a:xfrm>
            <a:off x="4612901" y="3925865"/>
            <a:ext cx="719537" cy="917058"/>
          </a:xfrm>
          <a:prstGeom prst="rightArrow">
            <a:avLst>
              <a:gd name="adj1" fmla="val 50000"/>
              <a:gd name="adj2" fmla="val 6427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86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AD48051E-4696-814E-9A86-DC4ADB4ED5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6480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集客系の施策を行う前に</a:t>
            </a:r>
            <a:r>
              <a:rPr lang="en" altLang="ja-JP" dirty="0"/>
              <a:t>Web</a:t>
            </a:r>
            <a:r>
              <a:rPr lang="ja-JP" altLang="en-US"/>
              <a:t>サイトの</a:t>
            </a:r>
            <a:r>
              <a:rPr lang="en" altLang="ja-JP" dirty="0"/>
              <a:t>CVR</a:t>
            </a:r>
            <a:r>
              <a:rPr lang="ja-JP" altLang="en-US"/>
              <a:t>改善を最優先に行う。</a:t>
            </a:r>
          </a:p>
          <a:p>
            <a:pPr lvl="0"/>
            <a:r>
              <a:rPr lang="ja-JP" altLang="en-US"/>
              <a:t>その後、商談化率・受注率の改善に取り組む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1C1E-3D4D-0145-8F72-3CC2162846C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35D05D7D-CBAA-A346-B195-35718B2D0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参考：優先順位の考え方</a:t>
            </a:r>
            <a:endParaRPr lang="ja-JP" altLang="en-US"/>
          </a:p>
        </p:txBody>
      </p:sp>
      <p:cxnSp>
        <p:nvCxnSpPr>
          <p:cNvPr id="30" name="Google Shape;1463;p153">
            <a:extLst>
              <a:ext uri="{FF2B5EF4-FFF2-40B4-BE49-F238E27FC236}">
                <a16:creationId xmlns:a16="http://schemas.microsoft.com/office/drawing/2014/main" id="{D5B2ABD7-C5F7-C047-8937-71052E8EFC26}"/>
              </a:ext>
            </a:extLst>
          </p:cNvPr>
          <p:cNvCxnSpPr/>
          <p:nvPr/>
        </p:nvCxnSpPr>
        <p:spPr>
          <a:xfrm rot="10800000" flipH="1">
            <a:off x="568474" y="2137041"/>
            <a:ext cx="8956197" cy="40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med"/>
          </a:ln>
        </p:spPr>
      </p:cxnSp>
      <p:sp>
        <p:nvSpPr>
          <p:cNvPr id="31" name="Google Shape;1464;p153">
            <a:extLst>
              <a:ext uri="{FF2B5EF4-FFF2-40B4-BE49-F238E27FC236}">
                <a16:creationId xmlns:a16="http://schemas.microsoft.com/office/drawing/2014/main" id="{B339A5DA-58A7-4B4B-93A1-3D8A65C9AC83}"/>
              </a:ext>
            </a:extLst>
          </p:cNvPr>
          <p:cNvSpPr/>
          <p:nvPr/>
        </p:nvSpPr>
        <p:spPr>
          <a:xfrm>
            <a:off x="568474" y="1675663"/>
            <a:ext cx="951347" cy="951347"/>
          </a:xfrm>
          <a:prstGeom prst="ellipse">
            <a:avLst/>
          </a:prstGeom>
          <a:solidFill>
            <a:srgbClr val="1B224C"/>
          </a:solidFill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  <a:t>認知</a:t>
            </a:r>
            <a:endParaRPr sz="1400" b="1" i="0" u="none" strike="noStrike" cap="none" dirty="0">
              <a:solidFill>
                <a:srgbClr val="FFFFFF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32" name="Google Shape;1465;p153">
            <a:extLst>
              <a:ext uri="{FF2B5EF4-FFF2-40B4-BE49-F238E27FC236}">
                <a16:creationId xmlns:a16="http://schemas.microsoft.com/office/drawing/2014/main" id="{83773F85-08C9-4F44-B72E-BA89A0EB15DE}"/>
              </a:ext>
            </a:extLst>
          </p:cNvPr>
          <p:cNvSpPr/>
          <p:nvPr/>
        </p:nvSpPr>
        <p:spPr>
          <a:xfrm>
            <a:off x="2119943" y="1685390"/>
            <a:ext cx="951347" cy="941621"/>
          </a:xfrm>
          <a:prstGeom prst="ellipse">
            <a:avLst/>
          </a:prstGeom>
          <a:solidFill>
            <a:srgbClr val="1B224C"/>
          </a:solidFill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  <a:t>サイト</a:t>
            </a:r>
            <a:b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</a:br>
            <a: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  <a:t>訪問</a:t>
            </a:r>
            <a:endParaRPr sz="1400" b="1" i="0" u="none" strike="noStrike" cap="none" dirty="0">
              <a:solidFill>
                <a:srgbClr val="FFFFFF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33" name="Google Shape;1466;p153">
            <a:extLst>
              <a:ext uri="{FF2B5EF4-FFF2-40B4-BE49-F238E27FC236}">
                <a16:creationId xmlns:a16="http://schemas.microsoft.com/office/drawing/2014/main" id="{B8812D8B-A423-3548-9405-C8F850D4DF31}"/>
              </a:ext>
            </a:extLst>
          </p:cNvPr>
          <p:cNvSpPr/>
          <p:nvPr/>
        </p:nvSpPr>
        <p:spPr>
          <a:xfrm>
            <a:off x="3671412" y="1694479"/>
            <a:ext cx="951347" cy="932531"/>
          </a:xfrm>
          <a:prstGeom prst="ellipse">
            <a:avLst/>
          </a:prstGeom>
          <a:solidFill>
            <a:srgbClr val="1B224C"/>
          </a:solidFill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  <a:t>C V</a:t>
            </a:r>
            <a:endParaRPr sz="1400" b="1" i="0" u="none" strike="noStrike" cap="none" dirty="0">
              <a:solidFill>
                <a:srgbClr val="FFFFFF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34" name="Google Shape;1467;p153">
            <a:extLst>
              <a:ext uri="{FF2B5EF4-FFF2-40B4-BE49-F238E27FC236}">
                <a16:creationId xmlns:a16="http://schemas.microsoft.com/office/drawing/2014/main" id="{0DC0ACE5-50A2-134E-96B3-A3FDD8B50A44}"/>
              </a:ext>
            </a:extLst>
          </p:cNvPr>
          <p:cNvSpPr/>
          <p:nvPr/>
        </p:nvSpPr>
        <p:spPr>
          <a:xfrm>
            <a:off x="5222881" y="1696142"/>
            <a:ext cx="951347" cy="930869"/>
          </a:xfrm>
          <a:prstGeom prst="ellipse">
            <a:avLst/>
          </a:prstGeom>
          <a:solidFill>
            <a:srgbClr val="1B224C"/>
          </a:solidFill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  <a:t>商談</a:t>
            </a:r>
            <a:endParaRPr sz="1400" b="1" i="0" u="none" strike="noStrike" cap="none" dirty="0">
              <a:solidFill>
                <a:srgbClr val="FFFFFF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35" name="Google Shape;1468;p153">
            <a:extLst>
              <a:ext uri="{FF2B5EF4-FFF2-40B4-BE49-F238E27FC236}">
                <a16:creationId xmlns:a16="http://schemas.microsoft.com/office/drawing/2014/main" id="{331F179A-75FE-AC4D-A897-448002A30B84}"/>
              </a:ext>
            </a:extLst>
          </p:cNvPr>
          <p:cNvSpPr/>
          <p:nvPr/>
        </p:nvSpPr>
        <p:spPr>
          <a:xfrm>
            <a:off x="6774350" y="1694253"/>
            <a:ext cx="951347" cy="930869"/>
          </a:xfrm>
          <a:prstGeom prst="ellipse">
            <a:avLst/>
          </a:prstGeom>
          <a:solidFill>
            <a:srgbClr val="1B224C"/>
          </a:solidFill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  <a:t>受注</a:t>
            </a:r>
            <a:endParaRPr sz="1400" b="1" i="0" u="none" strike="noStrike" cap="none" dirty="0">
              <a:solidFill>
                <a:srgbClr val="FFFFFF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36" name="Google Shape;1469;p153">
            <a:extLst>
              <a:ext uri="{FF2B5EF4-FFF2-40B4-BE49-F238E27FC236}">
                <a16:creationId xmlns:a16="http://schemas.microsoft.com/office/drawing/2014/main" id="{5C139D6B-03AD-554B-95B5-5A8849141FCD}"/>
              </a:ext>
            </a:extLst>
          </p:cNvPr>
          <p:cNvSpPr/>
          <p:nvPr/>
        </p:nvSpPr>
        <p:spPr>
          <a:xfrm>
            <a:off x="8325821" y="1672871"/>
            <a:ext cx="951347" cy="930869"/>
          </a:xfrm>
          <a:prstGeom prst="ellipse">
            <a:avLst/>
          </a:prstGeom>
          <a:solidFill>
            <a:srgbClr val="1B224C"/>
          </a:solidFill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  <a:t>継続</a:t>
            </a:r>
            <a:b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</a:br>
            <a:r>
              <a:rPr lang="ja-JP" sz="1400" b="1" i="0" u="none" strike="noStrike" cap="none">
                <a:solidFill>
                  <a:srgbClr val="FFFFFF"/>
                </a:solidFill>
                <a:latin typeface="+mn-ea"/>
                <a:cs typeface="Arial"/>
                <a:sym typeface="Arial"/>
              </a:rPr>
              <a:t>利用</a:t>
            </a:r>
            <a:endParaRPr sz="1400" b="1" i="0" u="none" strike="noStrike" cap="none" dirty="0">
              <a:solidFill>
                <a:srgbClr val="FFFFFF"/>
              </a:solidFill>
              <a:latin typeface="+mn-ea"/>
              <a:cs typeface="Arial"/>
              <a:sym typeface="Arial"/>
            </a:endParaRPr>
          </a:p>
        </p:txBody>
      </p:sp>
      <p:cxnSp>
        <p:nvCxnSpPr>
          <p:cNvPr id="37" name="Google Shape;1470;p153">
            <a:extLst>
              <a:ext uri="{FF2B5EF4-FFF2-40B4-BE49-F238E27FC236}">
                <a16:creationId xmlns:a16="http://schemas.microsoft.com/office/drawing/2014/main" id="{E5F6D10D-A18D-614A-9652-FB14B9220DE2}"/>
              </a:ext>
            </a:extLst>
          </p:cNvPr>
          <p:cNvCxnSpPr/>
          <p:nvPr/>
        </p:nvCxnSpPr>
        <p:spPr>
          <a:xfrm flipH="1">
            <a:off x="1816937" y="2356377"/>
            <a:ext cx="4910" cy="648000"/>
          </a:xfrm>
          <a:prstGeom prst="straightConnector1">
            <a:avLst/>
          </a:prstGeom>
          <a:noFill/>
          <a:ln w="25400" cap="flat" cmpd="sng">
            <a:solidFill>
              <a:schemeClr val="accent6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8" name="Google Shape;1471;p153">
            <a:extLst>
              <a:ext uri="{FF2B5EF4-FFF2-40B4-BE49-F238E27FC236}">
                <a16:creationId xmlns:a16="http://schemas.microsoft.com/office/drawing/2014/main" id="{25F3E736-C819-9B44-8C0E-0A3B3F6B736D}"/>
              </a:ext>
            </a:extLst>
          </p:cNvPr>
          <p:cNvCxnSpPr/>
          <p:nvPr/>
        </p:nvCxnSpPr>
        <p:spPr>
          <a:xfrm flipH="1">
            <a:off x="3363727" y="2356377"/>
            <a:ext cx="9531" cy="648000"/>
          </a:xfrm>
          <a:prstGeom prst="straightConnector1">
            <a:avLst/>
          </a:prstGeom>
          <a:noFill/>
          <a:ln w="25400" cap="flat" cmpd="sng">
            <a:solidFill>
              <a:schemeClr val="accent6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39" name="Google Shape;1472;p153">
            <a:extLst>
              <a:ext uri="{FF2B5EF4-FFF2-40B4-BE49-F238E27FC236}">
                <a16:creationId xmlns:a16="http://schemas.microsoft.com/office/drawing/2014/main" id="{E777D30E-3362-D54B-AC8C-B8ED91A28255}"/>
              </a:ext>
            </a:extLst>
          </p:cNvPr>
          <p:cNvCxnSpPr/>
          <p:nvPr/>
        </p:nvCxnSpPr>
        <p:spPr>
          <a:xfrm flipH="1">
            <a:off x="4915138" y="2356377"/>
            <a:ext cx="9531" cy="648000"/>
          </a:xfrm>
          <a:prstGeom prst="straightConnector1">
            <a:avLst/>
          </a:prstGeom>
          <a:noFill/>
          <a:ln w="25400" cap="flat" cmpd="sng">
            <a:solidFill>
              <a:schemeClr val="accent6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40" name="Google Shape;1473;p153">
            <a:extLst>
              <a:ext uri="{FF2B5EF4-FFF2-40B4-BE49-F238E27FC236}">
                <a16:creationId xmlns:a16="http://schemas.microsoft.com/office/drawing/2014/main" id="{54541D60-9F54-7247-9CD5-C19239FB4F81}"/>
              </a:ext>
            </a:extLst>
          </p:cNvPr>
          <p:cNvCxnSpPr/>
          <p:nvPr/>
        </p:nvCxnSpPr>
        <p:spPr>
          <a:xfrm flipH="1">
            <a:off x="6466549" y="2356377"/>
            <a:ext cx="9531" cy="648000"/>
          </a:xfrm>
          <a:prstGeom prst="straightConnector1">
            <a:avLst/>
          </a:prstGeom>
          <a:noFill/>
          <a:ln w="25400" cap="flat" cmpd="sng">
            <a:solidFill>
              <a:schemeClr val="accent6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41" name="Google Shape;1474;p153">
            <a:extLst>
              <a:ext uri="{FF2B5EF4-FFF2-40B4-BE49-F238E27FC236}">
                <a16:creationId xmlns:a16="http://schemas.microsoft.com/office/drawing/2014/main" id="{F2B1C53B-9DC7-E24D-BFA5-6F60D2A66F1F}"/>
              </a:ext>
            </a:extLst>
          </p:cNvPr>
          <p:cNvCxnSpPr/>
          <p:nvPr/>
        </p:nvCxnSpPr>
        <p:spPr>
          <a:xfrm flipH="1">
            <a:off x="8017959" y="2356377"/>
            <a:ext cx="9531" cy="648000"/>
          </a:xfrm>
          <a:prstGeom prst="straightConnector1">
            <a:avLst/>
          </a:prstGeom>
          <a:noFill/>
          <a:ln w="25400" cap="flat" cmpd="sng">
            <a:solidFill>
              <a:schemeClr val="accent6"/>
            </a:solidFill>
            <a:prstDash val="sysDot"/>
            <a:round/>
            <a:headEnd type="none" w="sm" len="sm"/>
            <a:tailEnd type="none" w="sm" len="sm"/>
          </a:ln>
        </p:spPr>
      </p:cxnSp>
      <p:graphicFrame>
        <p:nvGraphicFramePr>
          <p:cNvPr id="42" name="Google Shape;1475;p153">
            <a:extLst>
              <a:ext uri="{FF2B5EF4-FFF2-40B4-BE49-F238E27FC236}">
                <a16:creationId xmlns:a16="http://schemas.microsoft.com/office/drawing/2014/main" id="{11F5939F-FD98-2E47-B4ED-14232128A0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4622043"/>
              </p:ext>
            </p:extLst>
          </p:nvPr>
        </p:nvGraphicFramePr>
        <p:xfrm>
          <a:off x="1155578" y="3052062"/>
          <a:ext cx="1384575" cy="2736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SEO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リスティング広告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Facebook広告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コンテンツ発信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展示会出展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メディア露出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業界紙への広告出稿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郵送/FAX DM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テレビ/タクシー広告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3" name="Google Shape;1476;p153">
            <a:extLst>
              <a:ext uri="{FF2B5EF4-FFF2-40B4-BE49-F238E27FC236}">
                <a16:creationId xmlns:a16="http://schemas.microsoft.com/office/drawing/2014/main" id="{7FFBBB12-3352-4A4D-8144-B74DA6AC1B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1677749"/>
              </p:ext>
            </p:extLst>
          </p:nvPr>
        </p:nvGraphicFramePr>
        <p:xfrm>
          <a:off x="2697160" y="3052062"/>
          <a:ext cx="1383200" cy="154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Webサイト/LP改善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CTA設計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事例インタビュー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ホワイトペーパー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セミナー開催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4" name="Google Shape;1477;p153">
            <a:extLst>
              <a:ext uri="{FF2B5EF4-FFF2-40B4-BE49-F238E27FC236}">
                <a16:creationId xmlns:a16="http://schemas.microsoft.com/office/drawing/2014/main" id="{279277DE-7173-7246-BB2B-5D80590BDA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0931632"/>
              </p:ext>
            </p:extLst>
          </p:nvPr>
        </p:nvGraphicFramePr>
        <p:xfrm>
          <a:off x="4237350" y="3046532"/>
          <a:ext cx="1380600" cy="9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インサイドセールス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営業資料改善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MAツール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5" name="Google Shape;1478;p153">
            <a:extLst>
              <a:ext uri="{FF2B5EF4-FFF2-40B4-BE49-F238E27FC236}">
                <a16:creationId xmlns:a16="http://schemas.microsoft.com/office/drawing/2014/main" id="{29584171-E2C8-B244-9CED-2EA9DBEFFC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7239145"/>
              </p:ext>
            </p:extLst>
          </p:nvPr>
        </p:nvGraphicFramePr>
        <p:xfrm>
          <a:off x="5774953" y="3077497"/>
          <a:ext cx="1383200" cy="1575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セールス強化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オンライン商談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SFAツール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ターゲット見直し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50" b="0" u="none" strike="noStrike" cap="none">
                          <a:solidFill>
                            <a:schemeClr val="dk1"/>
                          </a:solidFill>
                        </a:rPr>
                        <a:t>売り方の</a:t>
                      </a:r>
                      <a:r>
                        <a:rPr lang="ja-JP" sz="1050" b="0" u="none" strike="noStrike" cap="none">
                          <a:solidFill>
                            <a:schemeClr val="dk1"/>
                          </a:solidFill>
                        </a:rPr>
                        <a:t>見直し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6" name="Google Shape;1479;p153">
            <a:extLst>
              <a:ext uri="{FF2B5EF4-FFF2-40B4-BE49-F238E27FC236}">
                <a16:creationId xmlns:a16="http://schemas.microsoft.com/office/drawing/2014/main" id="{01CB7BD0-24C5-4647-916C-82927F772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6918794"/>
              </p:ext>
            </p:extLst>
          </p:nvPr>
        </p:nvGraphicFramePr>
        <p:xfrm>
          <a:off x="7315144" y="3052063"/>
          <a:ext cx="1383200" cy="953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rgbClr val="1B224C"/>
                          </a:solidFill>
                        </a:rPr>
                        <a:t>プロダクト展開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rgbClr val="1B224C"/>
                          </a:solidFill>
                        </a:rPr>
                        <a:t>CS強化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rgbClr val="1B224C"/>
                          </a:solidFill>
                        </a:rPr>
                        <a:t>サポートサイト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" name="Google Shape;1480;p153">
            <a:extLst>
              <a:ext uri="{FF2B5EF4-FFF2-40B4-BE49-F238E27FC236}">
                <a16:creationId xmlns:a16="http://schemas.microsoft.com/office/drawing/2014/main" id="{E7B32653-A142-DD4B-9045-D644777A0031}"/>
              </a:ext>
            </a:extLst>
          </p:cNvPr>
          <p:cNvSpPr/>
          <p:nvPr/>
        </p:nvSpPr>
        <p:spPr>
          <a:xfrm>
            <a:off x="3178503" y="1960297"/>
            <a:ext cx="390775" cy="381178"/>
          </a:xfrm>
          <a:prstGeom prst="ellipse">
            <a:avLst/>
          </a:prstGeom>
          <a:solidFill>
            <a:schemeClr val="lt1"/>
          </a:solidFill>
          <a:ln w="349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72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</a:pPr>
            <a:r>
              <a:rPr lang="ja-JP" sz="1600" b="1" i="0" u="none" strike="noStrike" cap="none">
                <a:solidFill>
                  <a:schemeClr val="accent6"/>
                </a:solidFill>
                <a:latin typeface="+mn-ea"/>
                <a:cs typeface="Arial"/>
                <a:sym typeface="Arial"/>
              </a:rPr>
              <a:t>1</a:t>
            </a:r>
            <a:endParaRPr sz="1600" b="1" i="0" u="none" strike="noStrike" cap="none" dirty="0">
              <a:solidFill>
                <a:schemeClr val="accent6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48" name="Google Shape;1481;p153">
            <a:extLst>
              <a:ext uri="{FF2B5EF4-FFF2-40B4-BE49-F238E27FC236}">
                <a16:creationId xmlns:a16="http://schemas.microsoft.com/office/drawing/2014/main" id="{98B3743D-756B-224B-9972-B15691652764}"/>
              </a:ext>
            </a:extLst>
          </p:cNvPr>
          <p:cNvSpPr/>
          <p:nvPr/>
        </p:nvSpPr>
        <p:spPr>
          <a:xfrm>
            <a:off x="1618121" y="1956611"/>
            <a:ext cx="390775" cy="381178"/>
          </a:xfrm>
          <a:prstGeom prst="ellipse">
            <a:avLst/>
          </a:prstGeom>
          <a:solidFill>
            <a:schemeClr val="lt1"/>
          </a:solidFill>
          <a:ln w="349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72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</a:pPr>
            <a:r>
              <a:rPr lang="ja-JP" sz="1600" b="1" i="0" u="none" strike="noStrike" cap="none">
                <a:solidFill>
                  <a:schemeClr val="accent6"/>
                </a:solidFill>
                <a:latin typeface="+mn-ea"/>
                <a:cs typeface="Arial"/>
                <a:sym typeface="Arial"/>
              </a:rPr>
              <a:t>2</a:t>
            </a:r>
            <a:endParaRPr sz="1600" b="1" i="0" u="none" strike="noStrike" cap="none" dirty="0">
              <a:solidFill>
                <a:schemeClr val="accent6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49" name="Google Shape;1482;p153">
            <a:extLst>
              <a:ext uri="{FF2B5EF4-FFF2-40B4-BE49-F238E27FC236}">
                <a16:creationId xmlns:a16="http://schemas.microsoft.com/office/drawing/2014/main" id="{2BF3E802-CD88-914B-8E2E-F4A655208212}"/>
              </a:ext>
            </a:extLst>
          </p:cNvPr>
          <p:cNvSpPr/>
          <p:nvPr/>
        </p:nvSpPr>
        <p:spPr>
          <a:xfrm>
            <a:off x="4738885" y="1956611"/>
            <a:ext cx="390775" cy="381178"/>
          </a:xfrm>
          <a:prstGeom prst="ellipse">
            <a:avLst/>
          </a:prstGeom>
          <a:solidFill>
            <a:schemeClr val="lt1"/>
          </a:solidFill>
          <a:ln w="349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72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</a:pPr>
            <a:r>
              <a:rPr lang="ja-JP" sz="1600" b="1" i="0" u="none" strike="noStrike" cap="none">
                <a:solidFill>
                  <a:schemeClr val="accent6"/>
                </a:solidFill>
                <a:latin typeface="+mn-ea"/>
                <a:cs typeface="Arial"/>
                <a:sym typeface="Arial"/>
              </a:rPr>
              <a:t>3</a:t>
            </a:r>
            <a:endParaRPr sz="1600" b="1" i="0" u="none" strike="noStrike" cap="none" dirty="0">
              <a:solidFill>
                <a:schemeClr val="accent6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50" name="Google Shape;1483;p153">
            <a:extLst>
              <a:ext uri="{FF2B5EF4-FFF2-40B4-BE49-F238E27FC236}">
                <a16:creationId xmlns:a16="http://schemas.microsoft.com/office/drawing/2014/main" id="{DD76E25E-0FFF-0741-A026-7A28C552DAB2}"/>
              </a:ext>
            </a:extLst>
          </p:cNvPr>
          <p:cNvSpPr/>
          <p:nvPr/>
        </p:nvSpPr>
        <p:spPr>
          <a:xfrm>
            <a:off x="6299268" y="1955891"/>
            <a:ext cx="390775" cy="381178"/>
          </a:xfrm>
          <a:prstGeom prst="ellipse">
            <a:avLst/>
          </a:prstGeom>
          <a:solidFill>
            <a:schemeClr val="lt1"/>
          </a:solidFill>
          <a:ln w="349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72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</a:pPr>
            <a:r>
              <a:rPr lang="ja-JP" sz="1600" b="1" i="0" u="none" strike="noStrike" cap="none">
                <a:solidFill>
                  <a:schemeClr val="accent6"/>
                </a:solidFill>
                <a:latin typeface="+mn-ea"/>
                <a:cs typeface="Arial"/>
                <a:sym typeface="Arial"/>
              </a:rPr>
              <a:t>4</a:t>
            </a:r>
            <a:endParaRPr sz="1600" b="1" i="0" u="none" strike="noStrike" cap="none" dirty="0">
              <a:solidFill>
                <a:schemeClr val="accent6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51" name="Google Shape;1484;p153">
            <a:extLst>
              <a:ext uri="{FF2B5EF4-FFF2-40B4-BE49-F238E27FC236}">
                <a16:creationId xmlns:a16="http://schemas.microsoft.com/office/drawing/2014/main" id="{DE1049AD-BA00-404F-AB3C-2F177EE7BE1C}"/>
              </a:ext>
            </a:extLst>
          </p:cNvPr>
          <p:cNvSpPr/>
          <p:nvPr/>
        </p:nvSpPr>
        <p:spPr>
          <a:xfrm>
            <a:off x="7841981" y="1956974"/>
            <a:ext cx="390775" cy="381178"/>
          </a:xfrm>
          <a:prstGeom prst="ellipse">
            <a:avLst/>
          </a:prstGeom>
          <a:solidFill>
            <a:schemeClr val="lt1"/>
          </a:solidFill>
          <a:ln w="349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72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</a:pPr>
            <a:r>
              <a:rPr lang="ja-JP" sz="1600" b="1" i="0" u="none" strike="noStrike" cap="none">
                <a:solidFill>
                  <a:schemeClr val="accent6"/>
                </a:solidFill>
                <a:latin typeface="+mn-ea"/>
                <a:cs typeface="Arial"/>
                <a:sym typeface="Arial"/>
              </a:rPr>
              <a:t>5</a:t>
            </a:r>
            <a:endParaRPr sz="1600" b="1" i="0" u="none" strike="noStrike" cap="none" dirty="0">
              <a:solidFill>
                <a:schemeClr val="accent6"/>
              </a:solidFill>
              <a:latin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2535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FA88B95-0213-AA46-A20C-E9660A297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34488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en-US"/>
              <a:t>アジェンダ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03D1449-4263-9D4F-84FB-1F8D23F6E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C7CFCDF-2663-C740-891F-B14D5DF093D2}"/>
              </a:ext>
            </a:extLst>
          </p:cNvPr>
          <p:cNvSpPr txBox="1"/>
          <p:nvPr/>
        </p:nvSpPr>
        <p:spPr>
          <a:xfrm>
            <a:off x="1911256" y="1629000"/>
            <a:ext cx="6120000" cy="3600000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昨年度の振り返りと次年度の活動計画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次年度の目標と現状の確認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課題の設定と優先順位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 b="1"/>
              <a:t>打ち手の設定と実行方法</a:t>
            </a:r>
            <a:endParaRPr kumimoji="1" lang="en-US" altLang="ja-JP" sz="2000" b="1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予算の設定と実行スケジュール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323388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6B33A4E-4B1D-1E43-A189-C11F93D761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576000"/>
          </a:xfrm>
        </p:spPr>
        <p:txBody>
          <a:bodyPr/>
          <a:lstStyle/>
          <a:p>
            <a:r>
              <a:rPr lang="ja-JP" altLang="en-US"/>
              <a:t>実現性・即効性・費用対効果の観点で施策の優先度を設定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2FF6C7-C749-A945-9234-E50D5D67331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C8ED118-B56C-F440-A0D2-1E0E5A5D1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打ち手の設定</a:t>
            </a:r>
            <a:endParaRPr lang="ja-JP" altLang="en-US"/>
          </a:p>
        </p:txBody>
      </p:sp>
      <p:graphicFrame>
        <p:nvGraphicFramePr>
          <p:cNvPr id="8" name="Google Shape;322;gd9a7bbc08e_0_68">
            <a:extLst>
              <a:ext uri="{FF2B5EF4-FFF2-40B4-BE49-F238E27FC236}">
                <a16:creationId xmlns:a16="http://schemas.microsoft.com/office/drawing/2014/main" id="{D6E9FC4D-518A-8745-8584-75C2728914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9433353"/>
              </p:ext>
            </p:extLst>
          </p:nvPr>
        </p:nvGraphicFramePr>
        <p:xfrm>
          <a:off x="471487" y="1784350"/>
          <a:ext cx="8999536" cy="40292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21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07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</a:rPr>
                        <a:t>課題</a:t>
                      </a:r>
                      <a:endParaRPr sz="1200" b="1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</a:rPr>
                        <a:t>打ち手</a:t>
                      </a:r>
                      <a:endParaRPr sz="1200" b="1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</a:rPr>
                        <a:t>概要</a:t>
                      </a:r>
                      <a:endParaRPr sz="1200" b="1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</a:rPr>
                        <a:t>即効性</a:t>
                      </a:r>
                      <a:endParaRPr sz="1200" b="1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</a:rPr>
                        <a:t>費用対効果</a:t>
                      </a:r>
                      <a:endParaRPr sz="1200" b="1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</a:rPr>
                        <a:t>優先度</a:t>
                      </a:r>
                      <a:endParaRPr sz="12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889">
                <a:tc row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50"/>
                        <a:t>○○</a:t>
                      </a:r>
                      <a:r>
                        <a:rPr lang="ja-JP" sz="1050"/>
                        <a:t>ページ</a:t>
                      </a:r>
                      <a:r>
                        <a:rPr lang="ja-JP" altLang="en-US" sz="1050"/>
                        <a:t>への</a:t>
                      </a:r>
                      <a:endParaRPr lang="en-US" altLang="ja-JP" sz="105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>
                          <a:latin typeface="+mn-ea"/>
                          <a:ea typeface="+mn-ea"/>
                        </a:rPr>
                        <a:t>CVR</a:t>
                      </a:r>
                      <a:r>
                        <a:rPr lang="ja-JP" altLang="en-US" sz="1050">
                          <a:latin typeface="+mn-ea"/>
                          <a:ea typeface="+mn-ea"/>
                        </a:rPr>
                        <a:t>向上</a:t>
                      </a:r>
                      <a:endParaRPr sz="105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○○ウィビナーの実施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○○をテーマにウェビナーを実施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/>
                        <a:t>中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/>
                        <a:t>高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/>
                        <a:t>高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8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○○ページの</a:t>
                      </a:r>
                      <a:r>
                        <a:rPr lang="en-US" sz="1000" dirty="0">
                          <a:latin typeface="+mn-ea"/>
                          <a:ea typeface="+mn-ea"/>
                        </a:rPr>
                        <a:t>CTA</a:t>
                      </a:r>
                      <a:r>
                        <a:rPr lang="ja-JP" altLang="en-US" sz="1000">
                          <a:latin typeface="+mn-ea"/>
                          <a:ea typeface="+mn-ea"/>
                        </a:rPr>
                        <a:t>を変更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dirty="0">
                          <a:latin typeface="+mn-ea"/>
                          <a:ea typeface="+mn-ea"/>
                        </a:rPr>
                        <a:t>CTA</a:t>
                      </a:r>
                      <a:r>
                        <a:rPr lang="ja-JP" altLang="en-US" sz="1000">
                          <a:latin typeface="+mn-ea"/>
                          <a:ea typeface="+mn-ea"/>
                        </a:rPr>
                        <a:t>を「資料請求」に変更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高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高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中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252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○○フォームの改修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フォームを改修し離脱率を改善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中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高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高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252">
                <a:tc rowSpan="3"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/>
                        <a:t>○○</a:t>
                      </a:r>
                      <a:r>
                        <a:rPr lang="ja-JP" altLang="ja-JP" sz="1050"/>
                        <a:t>ページ</a:t>
                      </a:r>
                      <a:r>
                        <a:rPr lang="ja-JP" altLang="en-US" sz="1050"/>
                        <a:t>への</a:t>
                      </a:r>
                      <a:endParaRPr lang="en-US" altLang="ja-JP" sz="105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/>
                        <a:t>セッション数向上</a:t>
                      </a:r>
                      <a:endParaRPr sz="105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デジタル広告の出稿</a:t>
                      </a:r>
                      <a:endParaRPr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○○を訴求した広告を出稿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/>
                        <a:t>中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/>
                        <a:t>中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/>
                        <a:t>中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526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○○コンテンツの追加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○○をテーマにした記事を作成し、○○ページへの導線を設置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中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中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中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252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○○の調査を実施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ユーザーテストを実施し課題を検証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高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中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高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25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948187869"/>
                  </a:ext>
                </a:extLst>
              </a:tr>
              <a:tr h="25725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3547469407"/>
                  </a:ext>
                </a:extLst>
              </a:tr>
              <a:tr h="25725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4143383234"/>
                  </a:ext>
                </a:extLst>
              </a:tr>
              <a:tr h="25725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784957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889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DDBA015-340D-9345-8E79-F5885CDF7B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lvl="0" indent="0">
              <a:spcAft>
                <a:spcPts val="0"/>
              </a:spcAft>
            </a:pPr>
            <a:r>
              <a:rPr lang="ja-JP" altLang="en-US"/>
              <a:t>各打ち手の実施すべき項目の詳細を以下の通り整理</a:t>
            </a:r>
          </a:p>
          <a:p>
            <a:pPr marL="0" lvl="0" indent="0">
              <a:spcAft>
                <a:spcPts val="0"/>
              </a:spcAft>
            </a:pPr>
            <a:r>
              <a:rPr lang="ja-JP" altLang="en-US"/>
              <a:t>効率化などの観点から必要に応じ、アウトソースを活用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0F886C3-6BAE-7D41-B69E-BFF4E0FA7B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CF39A64-FD95-C144-B37D-DFADB2595A9F}" type="slidenum">
              <a:rPr kumimoji="1" lang="ja-JP" altLang="en-US" smtClean="0"/>
              <a:pPr/>
              <a:t>16</a:t>
            </a:fld>
            <a:endParaRPr kumimoji="1" lang="ja-JP" altLang="en-US" sz="1517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AC77903C-E011-A54B-A7B7-AF51EEBC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ja-JP"/>
              <a:t>実行方法</a:t>
            </a:r>
            <a:endParaRPr kumimoji="1" lang="ja-JP" altLang="en-US"/>
          </a:p>
        </p:txBody>
      </p:sp>
      <p:graphicFrame>
        <p:nvGraphicFramePr>
          <p:cNvPr id="5" name="Google Shape;330;gd02c3bbe01_0_463">
            <a:extLst>
              <a:ext uri="{FF2B5EF4-FFF2-40B4-BE49-F238E27FC236}">
                <a16:creationId xmlns:a16="http://schemas.microsoft.com/office/drawing/2014/main" id="{DDB2845D-DD38-7F4C-8F0D-478BC0AA7E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1208918"/>
              </p:ext>
            </p:extLst>
          </p:nvPr>
        </p:nvGraphicFramePr>
        <p:xfrm>
          <a:off x="471038" y="1785072"/>
          <a:ext cx="8999999" cy="39724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39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0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9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solidFill>
                            <a:srgbClr val="FFFFFF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実施項目</a:t>
                      </a:r>
                      <a:endParaRPr sz="1200" b="1" u="none" strike="noStrike" cap="none" dirty="0">
                        <a:solidFill>
                          <a:srgbClr val="FFFFFF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  <a:latin typeface="+mn-ea"/>
                          <a:ea typeface="+mn-ea"/>
                        </a:rPr>
                        <a:t>内製</a:t>
                      </a:r>
                      <a:endParaRPr sz="1200" b="1" u="none" strike="noStrike" cap="none">
                        <a:solidFill>
                          <a:srgbClr val="FFFFFF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solidFill>
                            <a:srgbClr val="FFFFFF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アウトソース</a:t>
                      </a:r>
                      <a:endParaRPr sz="1200" b="1" u="none" strike="noStrike" cap="none">
                        <a:solidFill>
                          <a:srgbClr val="FFFFFF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>
                          <a:solidFill>
                            <a:srgbClr val="FFFFFF"/>
                          </a:solidFill>
                          <a:latin typeface="+mn-ea"/>
                          <a:ea typeface="+mn-ea"/>
                        </a:rPr>
                        <a:t>内製・</a:t>
                      </a:r>
                      <a:r>
                        <a:rPr lang="ja-JP" sz="1200" b="1">
                          <a:solidFill>
                            <a:srgbClr val="FFFFFF"/>
                          </a:solidFill>
                          <a:latin typeface="+mn-ea"/>
                          <a:ea typeface="+mn-ea"/>
                        </a:rPr>
                        <a:t>アウトソースの理由</a:t>
                      </a:r>
                      <a:endParaRPr sz="1200" b="1" u="none" strike="noStrike" cap="none" dirty="0">
                        <a:solidFill>
                          <a:srgbClr val="FFFFFF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1B22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サイトリニューアル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商品理解のある担当者と外部の専門家で実施</a:t>
                      </a: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サイト運用・改善</a:t>
                      </a:r>
                      <a:endParaRPr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r>
                        <a:rPr lang="en-US" altLang="ja-JP" sz="1000" b="0" u="none" strike="noStrike" cap="none" dirty="0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r>
                        <a:rPr lang="ja-JP" altLang="en-US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ツールを導入し、データを蓄積しながら運用</a:t>
                      </a:r>
                      <a:endParaRPr lang="ja-JP" altLang="en-US"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コンテンツ（記事、動画、WPなど）企画・構成・原稿作成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コンテンツのデザインや動画化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品質担保のため</a:t>
                      </a:r>
                      <a:endParaRPr lang="ja-JP" altLang="en-US" sz="1000" b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事例インタビューの企画</a:t>
                      </a:r>
                      <a:endParaRPr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事例インタビューの実施・原稿作成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Facebook広告運用</a:t>
                      </a:r>
                      <a:endParaRPr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セミナー企画・運用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セミナー登壇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メールマガジンの企画・構成・原稿作成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メールマガジンの配信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FAX・郵送DMの企画・構成・原稿作成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FAX・郵送DMのデザイン、配信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外部メディアとのディレクション</a:t>
                      </a:r>
                      <a:endParaRPr sz="100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rgbClr val="1B224C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endParaRPr sz="100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rgbClr val="1B224C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54000" marR="54000" marT="54000" marB="5400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395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FA88B95-0213-AA46-A20C-E9660A297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34488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en-US"/>
              <a:t>アジェンダ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03D1449-4263-9D4F-84FB-1F8D23F6E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E89F4C-A4E3-C843-B5E1-E21238DF1829}"/>
              </a:ext>
            </a:extLst>
          </p:cNvPr>
          <p:cNvSpPr txBox="1"/>
          <p:nvPr/>
        </p:nvSpPr>
        <p:spPr>
          <a:xfrm>
            <a:off x="1911256" y="1629000"/>
            <a:ext cx="6120000" cy="3600000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昨年度の振り返りと次年度の活動計画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次年度の目標と現状の確認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課題の設定と優先順位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打ち手の設定と実行方法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 b="1"/>
              <a:t>予算の設定と実行スケジュール</a:t>
            </a:r>
            <a:endParaRPr kumimoji="1"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312678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B36363B1-9F87-E645-972A-AC69FBB863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648000"/>
          </a:xfrm>
        </p:spPr>
        <p:txBody>
          <a:bodyPr/>
          <a:lstStyle/>
          <a:p>
            <a:r>
              <a:rPr lang="ja-JP" altLang="en-US"/>
              <a:t>今年度の予算を◯◯◯◯円と設定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F1BD12-C2A1-ED47-9FED-8C341D01051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C8640373-6E7B-A24C-8666-5A236AB9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予算の設定</a:t>
            </a:r>
            <a:endParaRPr lang="ja-JP" altLang="en-US"/>
          </a:p>
        </p:txBody>
      </p:sp>
      <p:graphicFrame>
        <p:nvGraphicFramePr>
          <p:cNvPr id="6" name="Google Shape;344;gd5080ae0f2_0_0">
            <a:extLst>
              <a:ext uri="{FF2B5EF4-FFF2-40B4-BE49-F238E27FC236}">
                <a16:creationId xmlns:a16="http://schemas.microsoft.com/office/drawing/2014/main" id="{17804840-DB2A-5348-86F2-37913CF46D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042819"/>
              </p:ext>
            </p:extLst>
          </p:nvPr>
        </p:nvGraphicFramePr>
        <p:xfrm>
          <a:off x="471038" y="1759739"/>
          <a:ext cx="9000000" cy="411384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99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6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4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606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</a:rPr>
                        <a:t>費用項目</a:t>
                      </a:r>
                      <a:endParaRPr sz="12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</a:rPr>
                        <a:t>概要</a:t>
                      </a:r>
                      <a:endParaRPr sz="12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rgbClr val="FFFFFF"/>
                          </a:solidFill>
                        </a:rPr>
                        <a:t>費用</a:t>
                      </a:r>
                      <a:endParaRPr sz="12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5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/>
                        <a:t>◯◯◯◯費</a:t>
                      </a:r>
                      <a:endParaRPr sz="1200" dirty="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/>
                        <a:t>◯◯◯◯の運営費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/>
                        <a:t>¥</a:t>
                      </a:r>
                      <a:r>
                        <a:rPr lang="en-US" altLang="ja-JP" sz="1200" dirty="0"/>
                        <a:t>0</a:t>
                      </a:r>
                      <a:r>
                        <a:rPr lang="ja-JP" sz="1200"/>
                        <a:t>,000,000</a:t>
                      </a:r>
                      <a:endParaRPr sz="1200" dirty="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5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/>
                        <a:t>◯◯◯◯費</a:t>
                      </a:r>
                      <a:endParaRPr sz="1200" dirty="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/>
                        <a:t>◯◯◯◯の制作費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marR="0" lvl="0" indent="0" algn="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¥0,000,000</a:t>
                      </a:r>
                      <a:endParaRPr lang="ja-JP" altLang="en-US" sz="12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5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/>
                        <a:t>◯◯◯◯費</a:t>
                      </a:r>
                      <a:endParaRPr sz="1200" dirty="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/>
                        <a:t>◯◯◯◯の外注費</a:t>
                      </a:r>
                      <a:endParaRPr sz="1200" dirty="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marR="0" lvl="0" indent="0" algn="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¥0,000,000</a:t>
                      </a:r>
                      <a:endParaRPr lang="ja-JP" altLang="en-US" sz="12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5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5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3006670231"/>
                  </a:ext>
                </a:extLst>
              </a:tr>
              <a:tr h="3145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984757842"/>
                  </a:ext>
                </a:extLst>
              </a:tr>
              <a:tr h="3145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5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5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562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/>
                        <a:t>合計</a:t>
                      </a:r>
                      <a:endParaRPr sz="1200" dirty="0"/>
                    </a:p>
                  </a:txBody>
                  <a:tcPr marL="91425" marR="91425" marT="91425" marB="914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marR="0" lvl="0" indent="0" algn="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/>
                        <a:t>¥0,000,000</a:t>
                      </a:r>
                      <a:endParaRPr lang="ja-JP" altLang="en-US" sz="1400" b="1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65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FA88B95-0213-AA46-A20C-E9660A297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34488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en-US"/>
              <a:t>アジェンダ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03D1449-4263-9D4F-84FB-1F8D23F6E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7B8A81-B1CD-2547-9987-1A2A95B04210}"/>
              </a:ext>
            </a:extLst>
          </p:cNvPr>
          <p:cNvSpPr txBox="1"/>
          <p:nvPr/>
        </p:nvSpPr>
        <p:spPr>
          <a:xfrm>
            <a:off x="1911256" y="1629000"/>
            <a:ext cx="6120000" cy="3600000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 b="1"/>
              <a:t>昨年度の振り返りと次年度の活動計画</a:t>
            </a:r>
            <a:endParaRPr kumimoji="1" lang="en-US" altLang="ja-JP" sz="2000" b="1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次年度の目標と現状の確認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課題の設定と優先順位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打ち手の設定と実行方法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予算の設定と実行スケジュール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715989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46FF25F-6579-EE44-8F39-500EFF0991FD}"/>
              </a:ext>
            </a:extLst>
          </p:cNvPr>
          <p:cNvSpPr/>
          <p:nvPr/>
        </p:nvSpPr>
        <p:spPr>
          <a:xfrm>
            <a:off x="5578264" y="2765881"/>
            <a:ext cx="3868844" cy="21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tIns="216000" rIns="251999" bIns="216000" rtlCol="0" anchor="ctr"/>
          <a:lstStyle/>
          <a:p>
            <a:pPr lvl="0">
              <a:lnSpc>
                <a:spcPct val="150000"/>
              </a:lnSpc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D4D30F2-CFBD-5247-9662-47477C45BF82}"/>
              </a:ext>
            </a:extLst>
          </p:cNvPr>
          <p:cNvSpPr/>
          <p:nvPr/>
        </p:nvSpPr>
        <p:spPr>
          <a:xfrm>
            <a:off x="471488" y="5252772"/>
            <a:ext cx="8924759" cy="864000"/>
          </a:xfrm>
          <a:prstGeom prst="rect">
            <a:avLst/>
          </a:prstGeom>
          <a:noFill/>
          <a:ln w="6350">
            <a:solidFill>
              <a:schemeClr val="dk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70E59940-8DD1-AD4B-8677-38234D791D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648000"/>
          </a:xfrm>
        </p:spPr>
        <p:txBody>
          <a:bodyPr/>
          <a:lstStyle/>
          <a:p>
            <a:pPr lvl="0"/>
            <a:r>
              <a:rPr lang="ja-JP" altLang="en-US"/>
              <a:t>広告費用を除くアウトソース費用は◯◯百万円。</a:t>
            </a:r>
          </a:p>
          <a:p>
            <a:pPr lvl="0"/>
            <a:r>
              <a:rPr lang="ja-JP" altLang="en-US"/>
              <a:t>社内の人件費・相場の価格感と比較しても金額は妥当と判断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1EED3E-E2AF-0940-A5CD-DC23F118419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E0715142-DB13-1242-BAFA-2ACD8227A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参考：予算の根拠</a:t>
            </a:r>
            <a:endParaRPr lang="ja-JP" altLang="en-US"/>
          </a:p>
        </p:txBody>
      </p:sp>
      <p:sp>
        <p:nvSpPr>
          <p:cNvPr id="5" name="Google Shape;352;gd9a7bbc08e_0_122">
            <a:extLst>
              <a:ext uri="{FF2B5EF4-FFF2-40B4-BE49-F238E27FC236}">
                <a16:creationId xmlns:a16="http://schemas.microsoft.com/office/drawing/2014/main" id="{1D312995-9B17-5945-8FE5-2408CC502C94}"/>
              </a:ext>
            </a:extLst>
          </p:cNvPr>
          <p:cNvSpPr/>
          <p:nvPr/>
        </p:nvSpPr>
        <p:spPr>
          <a:xfrm>
            <a:off x="3233751" y="2928577"/>
            <a:ext cx="1440000" cy="1557981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400"/>
              </a:spcAft>
              <a:buClr>
                <a:srgbClr val="000000"/>
              </a:buClr>
              <a:buSzPts val="1800"/>
            </a:pPr>
            <a:r>
              <a:rPr lang="ja-JP" altLang="en-US" sz="1200" b="1">
                <a:solidFill>
                  <a:schemeClr val="bg1"/>
                </a:solidFill>
                <a:latin typeface="+mn-ea"/>
                <a:cs typeface="Arial"/>
                <a:sym typeface="Arial"/>
              </a:rPr>
              <a:t>社内積算費用</a:t>
            </a:r>
            <a:endParaRPr sz="1200" b="1"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◯</a:t>
            </a:r>
            <a:r>
              <a:rPr lang="ja-JP" sz="18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百万円</a:t>
            </a:r>
            <a:endParaRPr sz="18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53;gd9a7bbc08e_0_122">
            <a:extLst>
              <a:ext uri="{FF2B5EF4-FFF2-40B4-BE49-F238E27FC236}">
                <a16:creationId xmlns:a16="http://schemas.microsoft.com/office/drawing/2014/main" id="{BB89B744-73EB-244B-848F-0DBB2132D122}"/>
              </a:ext>
            </a:extLst>
          </p:cNvPr>
          <p:cNvSpPr/>
          <p:nvPr/>
        </p:nvSpPr>
        <p:spPr>
          <a:xfrm>
            <a:off x="1005709" y="1884244"/>
            <a:ext cx="1440000" cy="2629183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spcAft>
                <a:spcPts val="400"/>
              </a:spcAft>
              <a:buClr>
                <a:srgbClr val="000000"/>
              </a:buClr>
              <a:buSzPts val="1800"/>
            </a:pPr>
            <a:r>
              <a:rPr lang="ja-JP" altLang="en-US" sz="1200" b="1">
                <a:solidFill>
                  <a:schemeClr val="bg1"/>
                </a:solidFill>
                <a:latin typeface="+mn-ea"/>
                <a:cs typeface="Arial"/>
                <a:sym typeface="Arial"/>
              </a:rPr>
              <a:t>社内積算費用</a:t>
            </a:r>
            <a:endParaRPr lang="en-US" altLang="ja-JP" sz="12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◯</a:t>
            </a:r>
            <a:r>
              <a:rPr lang="ja-JP" altLang="en-US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百</a:t>
            </a:r>
            <a:r>
              <a:rPr lang="ja-JP" sz="18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万</a:t>
            </a:r>
            <a:r>
              <a:rPr lang="ja-JP" sz="1800" b="1">
                <a:solidFill>
                  <a:schemeClr val="bg1"/>
                </a:solidFill>
              </a:rPr>
              <a:t>円</a:t>
            </a:r>
            <a:endParaRPr sz="18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Google Shape;354;gd9a7bbc08e_0_122">
            <a:extLst>
              <a:ext uri="{FF2B5EF4-FFF2-40B4-BE49-F238E27FC236}">
                <a16:creationId xmlns:a16="http://schemas.microsoft.com/office/drawing/2014/main" id="{15F2AB77-501C-844D-90B9-0D8FCE571637}"/>
              </a:ext>
            </a:extLst>
          </p:cNvPr>
          <p:cNvCxnSpPr>
            <a:cxnSpLocks/>
          </p:cNvCxnSpPr>
          <p:nvPr/>
        </p:nvCxnSpPr>
        <p:spPr>
          <a:xfrm flipV="1">
            <a:off x="471488" y="4486558"/>
            <a:ext cx="4733399" cy="24426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" name="Google Shape;355;gd9a7bbc08e_0_122">
            <a:extLst>
              <a:ext uri="{FF2B5EF4-FFF2-40B4-BE49-F238E27FC236}">
                <a16:creationId xmlns:a16="http://schemas.microsoft.com/office/drawing/2014/main" id="{B354234A-3E4B-944C-B9A5-02C2603AD757}"/>
              </a:ext>
            </a:extLst>
          </p:cNvPr>
          <p:cNvSpPr/>
          <p:nvPr/>
        </p:nvSpPr>
        <p:spPr>
          <a:xfrm>
            <a:off x="3699580" y="1855946"/>
            <a:ext cx="508342" cy="1071203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356;gd9a7bbc08e_0_122">
            <a:extLst>
              <a:ext uri="{FF2B5EF4-FFF2-40B4-BE49-F238E27FC236}">
                <a16:creationId xmlns:a16="http://schemas.microsoft.com/office/drawing/2014/main" id="{97B77A08-7399-3D48-95EC-5C49F4077C41}"/>
              </a:ext>
            </a:extLst>
          </p:cNvPr>
          <p:cNvSpPr/>
          <p:nvPr/>
        </p:nvSpPr>
        <p:spPr>
          <a:xfrm>
            <a:off x="4673752" y="1851234"/>
            <a:ext cx="4797274" cy="649286"/>
          </a:xfrm>
          <a:prstGeom prst="wedgeRectCallout">
            <a:avLst>
              <a:gd name="adj1" fmla="val -57637"/>
              <a:gd name="adj2" fmla="val 12845"/>
            </a:avLst>
          </a:prstGeom>
          <a:solidFill>
            <a:schemeClr val="accent6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solidFill>
                  <a:schemeClr val="bg1"/>
                </a:solidFill>
              </a:rPr>
              <a:t>アウトソースの活用で〇〇円の削減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10" name="Google Shape;357;gd9a7bbc08e_0_122">
            <a:extLst>
              <a:ext uri="{FF2B5EF4-FFF2-40B4-BE49-F238E27FC236}">
                <a16:creationId xmlns:a16="http://schemas.microsoft.com/office/drawing/2014/main" id="{EAA662EC-24FE-3D4E-AA5A-4604F34A4C12}"/>
              </a:ext>
            </a:extLst>
          </p:cNvPr>
          <p:cNvSpPr txBox="1"/>
          <p:nvPr/>
        </p:nvSpPr>
        <p:spPr>
          <a:xfrm>
            <a:off x="5892686" y="2945649"/>
            <a:ext cx="3240000" cy="180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b="1"/>
              <a:t>社内積算費用内訳</a:t>
            </a:r>
            <a:endParaRPr sz="1400" b="1" dirty="0"/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</a:pPr>
            <a:r>
              <a:rPr lang="ja-JP" sz="1400"/>
              <a:t>広告運用費</a:t>
            </a:r>
            <a:r>
              <a:rPr lang="ja-JP" altLang="en-US" sz="1400"/>
              <a:t>：◯◯円</a:t>
            </a:r>
            <a:r>
              <a:rPr lang="en-US" altLang="ja-JP" sz="1400" dirty="0"/>
              <a:t>/</a:t>
            </a:r>
            <a:r>
              <a:rPr lang="ja-JP" altLang="en-US" sz="1400"/>
              <a:t>月</a:t>
            </a:r>
            <a:endParaRPr sz="1400" dirty="0"/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</a:pPr>
            <a:r>
              <a:rPr lang="ja-JP" sz="1400"/>
              <a:t>Webサイト制作費</a:t>
            </a:r>
            <a:endParaRPr sz="1400" dirty="0"/>
          </a:p>
          <a:p>
            <a:pPr marL="492125" lvl="1" indent="-177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sz="1400"/>
              <a:t>ディレクター稼働費：</a:t>
            </a:r>
            <a:r>
              <a:rPr lang="ja-JP" altLang="en-US" sz="1400"/>
              <a:t>◯◯円</a:t>
            </a:r>
            <a:endParaRPr sz="1400" dirty="0"/>
          </a:p>
          <a:p>
            <a:pPr marL="492125" lvl="1" indent="-177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400"/>
              <a:t>プ</a:t>
            </a:r>
            <a:r>
              <a:rPr lang="ja-JP" sz="1400"/>
              <a:t>ログラマー稼働費：</a:t>
            </a:r>
            <a:r>
              <a:rPr lang="ja-JP" altLang="en-US" sz="1400"/>
              <a:t>◯◯円</a:t>
            </a:r>
            <a:endParaRPr sz="1400" dirty="0"/>
          </a:p>
        </p:txBody>
      </p:sp>
      <p:sp>
        <p:nvSpPr>
          <p:cNvPr id="11" name="Google Shape;358;gd9a7bbc08e_0_122">
            <a:extLst>
              <a:ext uri="{FF2B5EF4-FFF2-40B4-BE49-F238E27FC236}">
                <a16:creationId xmlns:a16="http://schemas.microsoft.com/office/drawing/2014/main" id="{BCDF1A88-6221-BC4C-AD54-1FB1CCDF8A13}"/>
              </a:ext>
            </a:extLst>
          </p:cNvPr>
          <p:cNvSpPr txBox="1"/>
          <p:nvPr/>
        </p:nvSpPr>
        <p:spPr>
          <a:xfrm>
            <a:off x="2560590" y="5392029"/>
            <a:ext cx="6696000" cy="60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l"/>
            </a:pPr>
            <a:r>
              <a:rPr lang="ja-JP" sz="1400"/>
              <a:t>広告運用者稼働単金：</a:t>
            </a:r>
            <a:r>
              <a:rPr lang="ja-JP" sz="1400" u="sng">
                <a:solidFill>
                  <a:schemeClr val="hlink"/>
                </a:solidFill>
                <a:hlinkClick r:id="rId2"/>
              </a:rPr>
              <a:t>https://*******</a:t>
            </a:r>
            <a:endParaRPr sz="1400" dirty="0"/>
          </a:p>
          <a:p>
            <a:pPr marL="285750" lvl="0" indent="-285750" algn="l" rtl="0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l"/>
            </a:pPr>
            <a:r>
              <a:rPr lang="ja-JP" sz="1400"/>
              <a:t>Webサイト制作ディレクター単金：</a:t>
            </a:r>
            <a:r>
              <a:rPr lang="ja-JP" sz="1400" u="sng">
                <a:solidFill>
                  <a:schemeClr val="hlink"/>
                </a:solidFill>
                <a:hlinkClick r:id="rId2"/>
              </a:rPr>
              <a:t>https://*******</a:t>
            </a:r>
            <a:endParaRPr sz="1400" dirty="0"/>
          </a:p>
        </p:txBody>
      </p:sp>
      <p:sp>
        <p:nvSpPr>
          <p:cNvPr id="15" name="Google Shape;358;gd9a7bbc08e_0_122">
            <a:extLst>
              <a:ext uri="{FF2B5EF4-FFF2-40B4-BE49-F238E27FC236}">
                <a16:creationId xmlns:a16="http://schemas.microsoft.com/office/drawing/2014/main" id="{A87F6817-CC4C-6947-8696-94857AA2C600}"/>
              </a:ext>
            </a:extLst>
          </p:cNvPr>
          <p:cNvSpPr txBox="1"/>
          <p:nvPr/>
        </p:nvSpPr>
        <p:spPr>
          <a:xfrm>
            <a:off x="704888" y="5507274"/>
            <a:ext cx="1740822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/>
              <a:t>積算参考データ</a:t>
            </a:r>
            <a:endParaRPr sz="1400" b="1" dirty="0"/>
          </a:p>
        </p:txBody>
      </p:sp>
      <p:sp>
        <p:nvSpPr>
          <p:cNvPr id="18" name="Google Shape;372;gd9a7bbc08e_0_77">
            <a:extLst>
              <a:ext uri="{FF2B5EF4-FFF2-40B4-BE49-F238E27FC236}">
                <a16:creationId xmlns:a16="http://schemas.microsoft.com/office/drawing/2014/main" id="{C8DB6507-CF67-3948-96A7-BC608E4A8F2F}"/>
              </a:ext>
            </a:extLst>
          </p:cNvPr>
          <p:cNvSpPr txBox="1"/>
          <p:nvPr/>
        </p:nvSpPr>
        <p:spPr>
          <a:xfrm>
            <a:off x="1005709" y="4640678"/>
            <a:ext cx="1440000" cy="288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b="1" i="0" u="none" strike="noStrike" cap="none">
                <a:latin typeface="+mn-ea"/>
                <a:cs typeface="Arial"/>
                <a:sym typeface="Arial"/>
              </a:rPr>
              <a:t>現状</a:t>
            </a:r>
            <a:endParaRPr sz="1600" b="1" i="0" u="none" strike="noStrike" cap="none" dirty="0">
              <a:latin typeface="+mn-ea"/>
              <a:cs typeface="Arial"/>
              <a:sym typeface="Arial"/>
            </a:endParaRPr>
          </a:p>
        </p:txBody>
      </p:sp>
      <p:sp>
        <p:nvSpPr>
          <p:cNvPr id="19" name="Google Shape;372;gd9a7bbc08e_0_77">
            <a:extLst>
              <a:ext uri="{FF2B5EF4-FFF2-40B4-BE49-F238E27FC236}">
                <a16:creationId xmlns:a16="http://schemas.microsoft.com/office/drawing/2014/main" id="{12AE9FFF-DDF9-794C-92ED-BF810EEF4A6A}"/>
              </a:ext>
            </a:extLst>
          </p:cNvPr>
          <p:cNvSpPr txBox="1"/>
          <p:nvPr/>
        </p:nvSpPr>
        <p:spPr>
          <a:xfrm>
            <a:off x="2746907" y="4640678"/>
            <a:ext cx="2413687" cy="288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b="1" i="0" u="none" strike="noStrike" cap="none">
                <a:latin typeface="+mn-ea"/>
                <a:cs typeface="Arial"/>
                <a:sym typeface="Arial"/>
              </a:rPr>
              <a:t>アウトソースを</a:t>
            </a:r>
            <a:r>
              <a:rPr lang="ja-JP" altLang="en-US" sz="1600" b="1">
                <a:latin typeface="+mn-ea"/>
                <a:cs typeface="Arial"/>
                <a:sym typeface="Arial"/>
              </a:rPr>
              <a:t>活用</a:t>
            </a:r>
            <a:endParaRPr lang="en-US" altLang="ja-JP" sz="1600" b="1" i="0" u="none" strike="noStrike" cap="none" dirty="0">
              <a:latin typeface="+mn-ea"/>
              <a:cs typeface="Arial"/>
              <a:sym typeface="Arial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AB81517-7B5D-0C4A-B252-E10A13A545C5}"/>
              </a:ext>
            </a:extLst>
          </p:cNvPr>
          <p:cNvCxnSpPr>
            <a:cxnSpLocks/>
          </p:cNvCxnSpPr>
          <p:nvPr/>
        </p:nvCxnSpPr>
        <p:spPr>
          <a:xfrm>
            <a:off x="2445709" y="1886735"/>
            <a:ext cx="788042" cy="103939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04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15E4944B-76DA-5D4A-8A03-CA0A415888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648000"/>
          </a:xfrm>
        </p:spPr>
        <p:txBody>
          <a:bodyPr/>
          <a:lstStyle/>
          <a:p>
            <a:pPr lvl="0"/>
            <a:r>
              <a:rPr lang="ja-JP" altLang="en-US"/>
              <a:t>各施策の成果シミュレーションは以下の通り。</a:t>
            </a:r>
          </a:p>
          <a:p>
            <a:pPr lvl="0"/>
            <a:r>
              <a:rPr lang="ja-JP" altLang="en-US"/>
              <a:t>予算に対する費用対効果は高いと想定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0480EC0-4600-864B-85CA-8108C7BED9C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CFF0BC49-3AF7-1D4F-85BA-AC2DCC9C1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想定される費用対効果</a:t>
            </a:r>
            <a:endParaRPr lang="ja-JP" altLang="en-US"/>
          </a:p>
        </p:txBody>
      </p:sp>
      <p:cxnSp>
        <p:nvCxnSpPr>
          <p:cNvPr id="8" name="Google Shape;369;gd9a7bbc08e_0_77">
            <a:extLst>
              <a:ext uri="{FF2B5EF4-FFF2-40B4-BE49-F238E27FC236}">
                <a16:creationId xmlns:a16="http://schemas.microsoft.com/office/drawing/2014/main" id="{AC83833B-BAA6-844A-B9DB-CA5F38AD31A2}"/>
              </a:ext>
            </a:extLst>
          </p:cNvPr>
          <p:cNvCxnSpPr>
            <a:cxnSpLocks/>
          </p:cNvCxnSpPr>
          <p:nvPr/>
        </p:nvCxnSpPr>
        <p:spPr>
          <a:xfrm flipV="1">
            <a:off x="471488" y="1931058"/>
            <a:ext cx="6793022" cy="21836"/>
          </a:xfrm>
          <a:prstGeom prst="straightConnector1">
            <a:avLst/>
          </a:prstGeom>
          <a:noFill/>
          <a:ln w="25400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353;gd9a7bbc08e_0_122">
            <a:extLst>
              <a:ext uri="{FF2B5EF4-FFF2-40B4-BE49-F238E27FC236}">
                <a16:creationId xmlns:a16="http://schemas.microsoft.com/office/drawing/2014/main" id="{68FC4A22-B71D-094D-9A2B-68DCC5FBA082}"/>
              </a:ext>
            </a:extLst>
          </p:cNvPr>
          <p:cNvSpPr/>
          <p:nvPr/>
        </p:nvSpPr>
        <p:spPr>
          <a:xfrm>
            <a:off x="1290723" y="1941976"/>
            <a:ext cx="1440000" cy="2348171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spcAft>
                <a:spcPts val="400"/>
              </a:spcAft>
              <a:buClr>
                <a:srgbClr val="000000"/>
              </a:buClr>
              <a:buSzPts val="1800"/>
            </a:pPr>
            <a:r>
              <a:rPr lang="ja-JP" altLang="en-US" sz="1200" b="1" i="0" u="none" strike="noStrike" cap="none">
                <a:solidFill>
                  <a:schemeClr val="bg1"/>
                </a:solidFill>
                <a:latin typeface="+mn-ea"/>
                <a:ea typeface="Arial"/>
                <a:cs typeface="Arial"/>
                <a:sym typeface="Arial"/>
              </a:rPr>
              <a:t>現状（仮）</a:t>
            </a:r>
            <a:endParaRPr lang="en-US" altLang="ja-JP" sz="1200" b="1" i="0" u="none" strike="noStrike" cap="none" dirty="0">
              <a:solidFill>
                <a:schemeClr val="bg1"/>
              </a:solidFill>
              <a:latin typeface="+mn-ea"/>
              <a:ea typeface="Arial"/>
              <a:cs typeface="Arial"/>
              <a:sym typeface="Arial"/>
            </a:endParaRPr>
          </a:p>
          <a:p>
            <a:pPr algn="ctr">
              <a:spcAft>
                <a:spcPts val="400"/>
              </a:spcAft>
              <a:buClr>
                <a:srgbClr val="000000"/>
              </a:buClr>
              <a:buSzPts val="1800"/>
            </a:pPr>
            <a:r>
              <a:rPr lang="ja-JP" altLang="en-US" b="1" i="0" u="none" strike="noStrike" cap="none">
                <a:solidFill>
                  <a:schemeClr val="bg1"/>
                </a:solidFill>
                <a:latin typeface="+mn-ea"/>
                <a:ea typeface="Arial"/>
                <a:cs typeface="Arial"/>
                <a:sym typeface="Arial"/>
              </a:rPr>
              <a:t>売上</a:t>
            </a:r>
            <a:endParaRPr lang="en-US" altLang="ja-JP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◯</a:t>
            </a:r>
            <a:r>
              <a:rPr lang="ja-JP" altLang="en-US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百</a:t>
            </a:r>
            <a:r>
              <a:rPr lang="ja-JP" sz="18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万</a:t>
            </a:r>
            <a:r>
              <a:rPr lang="ja-JP" sz="1800" b="1">
                <a:solidFill>
                  <a:schemeClr val="bg1"/>
                </a:solidFill>
              </a:rPr>
              <a:t>円</a:t>
            </a:r>
            <a:endParaRPr sz="18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372;gd9a7bbc08e_0_77">
            <a:extLst>
              <a:ext uri="{FF2B5EF4-FFF2-40B4-BE49-F238E27FC236}">
                <a16:creationId xmlns:a16="http://schemas.microsoft.com/office/drawing/2014/main" id="{DD17D0C0-EBD4-E343-A2AA-8AB661A0FA1D}"/>
              </a:ext>
            </a:extLst>
          </p:cNvPr>
          <p:cNvSpPr txBox="1"/>
          <p:nvPr/>
        </p:nvSpPr>
        <p:spPr>
          <a:xfrm>
            <a:off x="1016580" y="4460243"/>
            <a:ext cx="1980000" cy="582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b="1" i="0" u="none" strike="noStrike" cap="none">
                <a:latin typeface="+mn-ea"/>
                <a:cs typeface="Arial"/>
                <a:sym typeface="Arial"/>
              </a:rPr>
              <a:t>問い合わせ件数</a:t>
            </a:r>
            <a:endParaRPr lang="en-US" altLang="ja-JP" sz="1600" b="1" i="0" u="none" strike="noStrike" cap="none" dirty="0">
              <a:latin typeface="+mn-ea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600" b="1" i="0" u="none" strike="noStrike" cap="none" dirty="0">
                <a:latin typeface="+mn-ea"/>
                <a:cs typeface="Arial"/>
                <a:sym typeface="Arial"/>
              </a:rPr>
              <a:t>1.5倍シナリオ</a:t>
            </a:r>
            <a:endParaRPr sz="1600" b="1" i="0" u="none" strike="noStrike" cap="none" dirty="0">
              <a:latin typeface="+mn-ea"/>
              <a:cs typeface="Arial"/>
              <a:sym typeface="Arial"/>
            </a:endParaRPr>
          </a:p>
        </p:txBody>
      </p:sp>
      <p:sp>
        <p:nvSpPr>
          <p:cNvPr id="21" name="Google Shape;353;gd9a7bbc08e_0_122">
            <a:extLst>
              <a:ext uri="{FF2B5EF4-FFF2-40B4-BE49-F238E27FC236}">
                <a16:creationId xmlns:a16="http://schemas.microsoft.com/office/drawing/2014/main" id="{7FB41465-BC79-EF41-86B0-915C874A6077}"/>
              </a:ext>
            </a:extLst>
          </p:cNvPr>
          <p:cNvSpPr/>
          <p:nvPr/>
        </p:nvSpPr>
        <p:spPr>
          <a:xfrm>
            <a:off x="3329806" y="2439220"/>
            <a:ext cx="1440000" cy="1850928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400"/>
              </a:spcAft>
              <a:buClr>
                <a:srgbClr val="000000"/>
              </a:buClr>
              <a:buSzPts val="1800"/>
            </a:pPr>
            <a:r>
              <a:rPr lang="en-US" altLang="ja-JP" sz="1200" b="1" i="0" u="none" strike="noStrike" cap="none" dirty="0">
                <a:solidFill>
                  <a:schemeClr val="bg1"/>
                </a:solidFill>
                <a:latin typeface="+mn-ea"/>
                <a:ea typeface="Arial"/>
                <a:cs typeface="Arial"/>
                <a:sym typeface="Arial"/>
              </a:rPr>
              <a:t>2021</a:t>
            </a:r>
            <a:r>
              <a:rPr lang="ja-JP" altLang="en-US" sz="1200" b="1" i="0" u="none" strike="noStrike" cap="none">
                <a:solidFill>
                  <a:schemeClr val="bg1"/>
                </a:solidFill>
                <a:latin typeface="+mn-ea"/>
                <a:ea typeface="Arial"/>
                <a:cs typeface="Arial"/>
                <a:sym typeface="Arial"/>
              </a:rPr>
              <a:t>年度</a:t>
            </a:r>
            <a:endParaRPr lang="en-US" altLang="ja-JP" sz="1200" b="1" i="0" u="none" strike="noStrike" cap="none" dirty="0">
              <a:solidFill>
                <a:schemeClr val="bg1"/>
              </a:solidFill>
              <a:latin typeface="+mn-ea"/>
              <a:ea typeface="Arial"/>
              <a:cs typeface="Arial"/>
              <a:sym typeface="Arial"/>
            </a:endParaRPr>
          </a:p>
          <a:p>
            <a:pPr algn="ctr">
              <a:spcAft>
                <a:spcPts val="400"/>
              </a:spcAft>
              <a:buClr>
                <a:srgbClr val="000000"/>
              </a:buClr>
              <a:buSzPts val="1800"/>
            </a:pPr>
            <a:r>
              <a:rPr lang="ja-JP" altLang="en-US" b="1" i="0" u="none" strike="noStrike" cap="none">
                <a:solidFill>
                  <a:schemeClr val="bg1"/>
                </a:solidFill>
                <a:latin typeface="+mn-ea"/>
                <a:ea typeface="Arial"/>
                <a:cs typeface="Arial"/>
                <a:sym typeface="Arial"/>
              </a:rPr>
              <a:t>売上</a:t>
            </a:r>
            <a:endParaRPr lang="en-US" altLang="ja-JP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◯</a:t>
            </a:r>
            <a:r>
              <a:rPr lang="ja-JP" altLang="en-US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百</a:t>
            </a:r>
            <a:r>
              <a:rPr lang="ja-JP" sz="18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万</a:t>
            </a:r>
            <a:r>
              <a:rPr lang="ja-JP" sz="1800" b="1">
                <a:solidFill>
                  <a:schemeClr val="bg1"/>
                </a:solidFill>
              </a:rPr>
              <a:t>円</a:t>
            </a:r>
            <a:endParaRPr sz="18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353;gd9a7bbc08e_0_122">
            <a:extLst>
              <a:ext uri="{FF2B5EF4-FFF2-40B4-BE49-F238E27FC236}">
                <a16:creationId xmlns:a16="http://schemas.microsoft.com/office/drawing/2014/main" id="{C689BD80-AF28-554F-9E15-9501E2DF48E6}"/>
              </a:ext>
            </a:extLst>
          </p:cNvPr>
          <p:cNvSpPr/>
          <p:nvPr/>
        </p:nvSpPr>
        <p:spPr>
          <a:xfrm>
            <a:off x="5332377" y="3203448"/>
            <a:ext cx="1440000" cy="1086699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Aft>
                <a:spcPts val="400"/>
              </a:spcAft>
              <a:buClr>
                <a:srgbClr val="000000"/>
              </a:buClr>
              <a:buSzPts val="1800"/>
            </a:pPr>
            <a:r>
              <a:rPr lang="en-US" altLang="ja-JP" sz="1200" b="1" i="0" u="none" strike="noStrike" cap="none" dirty="0">
                <a:solidFill>
                  <a:schemeClr val="bg1"/>
                </a:solidFill>
                <a:latin typeface="+mn-ea"/>
                <a:ea typeface="Arial"/>
                <a:cs typeface="Arial"/>
                <a:sym typeface="Arial"/>
              </a:rPr>
              <a:t>2020</a:t>
            </a:r>
            <a:r>
              <a:rPr lang="ja-JP" altLang="en-US" sz="1200" b="1" i="0" u="none" strike="noStrike" cap="none">
                <a:solidFill>
                  <a:schemeClr val="bg1"/>
                </a:solidFill>
                <a:latin typeface="+mn-ea"/>
                <a:ea typeface="Arial"/>
                <a:cs typeface="Arial"/>
                <a:sym typeface="Arial"/>
              </a:rPr>
              <a:t>年度</a:t>
            </a:r>
            <a:endParaRPr lang="en-US" altLang="ja-JP" sz="1200" b="1" i="0" u="none" strike="noStrike" cap="none" dirty="0">
              <a:solidFill>
                <a:schemeClr val="bg1"/>
              </a:solidFill>
              <a:latin typeface="+mn-ea"/>
              <a:ea typeface="Arial"/>
              <a:cs typeface="Arial"/>
              <a:sym typeface="Arial"/>
            </a:endParaRPr>
          </a:p>
          <a:p>
            <a:pPr algn="ctr">
              <a:spcAft>
                <a:spcPts val="400"/>
              </a:spcAft>
              <a:buClr>
                <a:srgbClr val="000000"/>
              </a:buClr>
              <a:buSzPts val="1800"/>
            </a:pPr>
            <a:r>
              <a:rPr lang="ja-JP" altLang="en-US" b="1" i="0" u="none" strike="noStrike" cap="none">
                <a:solidFill>
                  <a:schemeClr val="bg1"/>
                </a:solidFill>
                <a:latin typeface="+mn-ea"/>
                <a:ea typeface="Arial"/>
                <a:cs typeface="Arial"/>
                <a:sym typeface="Arial"/>
              </a:rPr>
              <a:t>売上</a:t>
            </a:r>
            <a:endParaRPr lang="en-US" altLang="ja-JP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◯</a:t>
            </a:r>
            <a:r>
              <a:rPr lang="ja-JP" altLang="en-US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百</a:t>
            </a:r>
            <a:r>
              <a:rPr lang="ja-JP" sz="18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万</a:t>
            </a:r>
            <a:r>
              <a:rPr lang="ja-JP" sz="1800" b="1">
                <a:solidFill>
                  <a:schemeClr val="bg1"/>
                </a:solidFill>
              </a:rPr>
              <a:t>円</a:t>
            </a:r>
            <a:endParaRPr sz="18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372;gd9a7bbc08e_0_77">
            <a:extLst>
              <a:ext uri="{FF2B5EF4-FFF2-40B4-BE49-F238E27FC236}">
                <a16:creationId xmlns:a16="http://schemas.microsoft.com/office/drawing/2014/main" id="{9DF597D0-A968-6846-B45F-BB6ADE5F6BDE}"/>
              </a:ext>
            </a:extLst>
          </p:cNvPr>
          <p:cNvSpPr txBox="1"/>
          <p:nvPr/>
        </p:nvSpPr>
        <p:spPr>
          <a:xfrm>
            <a:off x="3041550" y="4460243"/>
            <a:ext cx="1980000" cy="582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b="1" i="0" u="none" strike="noStrike" cap="none">
                <a:latin typeface="+mn-ea"/>
                <a:cs typeface="Arial"/>
                <a:sym typeface="Arial"/>
              </a:rPr>
              <a:t>問い合わせ件数</a:t>
            </a:r>
            <a:endParaRPr lang="en-US" altLang="ja-JP" sz="1600" b="1" i="0" u="none" strike="noStrike" cap="none" dirty="0">
              <a:latin typeface="+mn-ea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600" b="1" i="0" u="none" strike="noStrike" cap="none" dirty="0">
                <a:latin typeface="+mn-ea"/>
                <a:cs typeface="Arial"/>
                <a:sym typeface="Arial"/>
              </a:rPr>
              <a:t>1.2倍シナリオ</a:t>
            </a:r>
            <a:endParaRPr sz="1600" b="1" i="0" u="none" strike="noStrike" cap="none" dirty="0">
              <a:latin typeface="+mn-ea"/>
              <a:cs typeface="Arial"/>
              <a:sym typeface="Arial"/>
            </a:endParaRPr>
          </a:p>
        </p:txBody>
      </p:sp>
      <p:sp>
        <p:nvSpPr>
          <p:cNvPr id="24" name="Google Shape;372;gd9a7bbc08e_0_77">
            <a:extLst>
              <a:ext uri="{FF2B5EF4-FFF2-40B4-BE49-F238E27FC236}">
                <a16:creationId xmlns:a16="http://schemas.microsoft.com/office/drawing/2014/main" id="{8E230E91-616C-594E-8086-A749E4D48371}"/>
              </a:ext>
            </a:extLst>
          </p:cNvPr>
          <p:cNvSpPr txBox="1"/>
          <p:nvPr/>
        </p:nvSpPr>
        <p:spPr>
          <a:xfrm>
            <a:off x="5098889" y="4460243"/>
            <a:ext cx="1980000" cy="582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b="1" i="0" u="none" strike="noStrike" cap="none">
                <a:latin typeface="+mn-ea"/>
                <a:cs typeface="Arial"/>
                <a:sym typeface="Arial"/>
              </a:rPr>
              <a:t>現状</a:t>
            </a:r>
            <a:endParaRPr sz="1600" b="1" i="0" u="none" strike="noStrike" cap="none" dirty="0">
              <a:latin typeface="+mn-ea"/>
              <a:cs typeface="Arial"/>
              <a:sym typeface="Arial"/>
            </a:endParaRPr>
          </a:p>
        </p:txBody>
      </p:sp>
      <p:sp>
        <p:nvSpPr>
          <p:cNvPr id="25" name="Google Shape;355;gd9a7bbc08e_0_122">
            <a:extLst>
              <a:ext uri="{FF2B5EF4-FFF2-40B4-BE49-F238E27FC236}">
                <a16:creationId xmlns:a16="http://schemas.microsoft.com/office/drawing/2014/main" id="{289D17AE-2CB5-9E45-B060-AEF3E260BDAB}"/>
              </a:ext>
            </a:extLst>
          </p:cNvPr>
          <p:cNvSpPr/>
          <p:nvPr/>
        </p:nvSpPr>
        <p:spPr>
          <a:xfrm>
            <a:off x="5798206" y="1941977"/>
            <a:ext cx="508342" cy="1261472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356;gd9a7bbc08e_0_122">
            <a:extLst>
              <a:ext uri="{FF2B5EF4-FFF2-40B4-BE49-F238E27FC236}">
                <a16:creationId xmlns:a16="http://schemas.microsoft.com/office/drawing/2014/main" id="{16132304-CFF2-4045-8394-8B5E9773B18B}"/>
              </a:ext>
            </a:extLst>
          </p:cNvPr>
          <p:cNvSpPr/>
          <p:nvPr/>
        </p:nvSpPr>
        <p:spPr>
          <a:xfrm>
            <a:off x="6744860" y="2274004"/>
            <a:ext cx="2726165" cy="649286"/>
          </a:xfrm>
          <a:prstGeom prst="wedgeRectCallout">
            <a:avLst>
              <a:gd name="adj1" fmla="val -63420"/>
              <a:gd name="adj2" fmla="val 1514"/>
            </a:avLst>
          </a:prstGeom>
          <a:solidFill>
            <a:schemeClr val="accent6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solidFill>
                  <a:schemeClr val="bg1"/>
                </a:solidFill>
              </a:rPr>
              <a:t>〇〇円</a:t>
            </a:r>
            <a:r>
              <a:rPr lang="ja-JP" altLang="en-US" b="1">
                <a:solidFill>
                  <a:schemeClr val="bg1"/>
                </a:solidFill>
              </a:rPr>
              <a:t>の費用対効果</a:t>
            </a:r>
            <a:endParaRPr b="1" dirty="0">
              <a:solidFill>
                <a:schemeClr val="bg1"/>
              </a:solidFill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EA47769F-D535-C742-B159-DAA6A356B261}"/>
              </a:ext>
            </a:extLst>
          </p:cNvPr>
          <p:cNvCxnSpPr>
            <a:cxnSpLocks/>
          </p:cNvCxnSpPr>
          <p:nvPr/>
        </p:nvCxnSpPr>
        <p:spPr>
          <a:xfrm>
            <a:off x="2739718" y="1949790"/>
            <a:ext cx="590088" cy="48942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3C29D802-29D3-3640-A8A3-99AFE34E153D}"/>
              </a:ext>
            </a:extLst>
          </p:cNvPr>
          <p:cNvCxnSpPr>
            <a:cxnSpLocks/>
          </p:cNvCxnSpPr>
          <p:nvPr/>
        </p:nvCxnSpPr>
        <p:spPr>
          <a:xfrm>
            <a:off x="4769806" y="2455478"/>
            <a:ext cx="590088" cy="74797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A114B75-EFD6-BB4B-A4A3-CB9D0CA091EB}"/>
              </a:ext>
            </a:extLst>
          </p:cNvPr>
          <p:cNvSpPr/>
          <p:nvPr/>
        </p:nvSpPr>
        <p:spPr>
          <a:xfrm>
            <a:off x="471488" y="5252772"/>
            <a:ext cx="8924759" cy="864000"/>
          </a:xfrm>
          <a:prstGeom prst="rect">
            <a:avLst/>
          </a:prstGeom>
          <a:noFill/>
          <a:ln w="6350">
            <a:solidFill>
              <a:schemeClr val="dk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Google Shape;358;gd9a7bbc08e_0_122">
            <a:extLst>
              <a:ext uri="{FF2B5EF4-FFF2-40B4-BE49-F238E27FC236}">
                <a16:creationId xmlns:a16="http://schemas.microsoft.com/office/drawing/2014/main" id="{6FE988A9-26A4-8046-9CB2-D3F33EEA025E}"/>
              </a:ext>
            </a:extLst>
          </p:cNvPr>
          <p:cNvSpPr txBox="1"/>
          <p:nvPr/>
        </p:nvSpPr>
        <p:spPr>
          <a:xfrm>
            <a:off x="2146281" y="5551047"/>
            <a:ext cx="7020000" cy="288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285750" lvl="0" indent="-285750">
              <a:buFont typeface="Wingdings" pitchFamily="2" charset="2"/>
              <a:buChar char="l"/>
            </a:pPr>
            <a:r>
              <a:rPr lang="ja-JP" altLang="en-US" sz="1400"/>
              <a:t>売上＝問い合わせ件数　</a:t>
            </a:r>
            <a:r>
              <a:rPr lang="en-US" altLang="ja-JP" sz="1400" dirty="0"/>
              <a:t>×</a:t>
            </a:r>
            <a:r>
              <a:rPr lang="ja-JP" altLang="en-US" sz="1400"/>
              <a:t>　商談化率　</a:t>
            </a:r>
            <a:r>
              <a:rPr lang="en-US" altLang="ja-JP" sz="1400" dirty="0"/>
              <a:t>×</a:t>
            </a:r>
            <a:r>
              <a:rPr lang="ja-JP" altLang="en-US" sz="1400"/>
              <a:t>　受注数　</a:t>
            </a:r>
            <a:r>
              <a:rPr lang="en-US" altLang="ja-JP" sz="1400" dirty="0"/>
              <a:t>×</a:t>
            </a:r>
            <a:r>
              <a:rPr lang="ja-JP" altLang="en-US" sz="1400"/>
              <a:t>　受注単価 </a:t>
            </a:r>
            <a:endParaRPr sz="1400" dirty="0"/>
          </a:p>
        </p:txBody>
      </p:sp>
      <p:sp>
        <p:nvSpPr>
          <p:cNvPr id="35" name="Google Shape;358;gd9a7bbc08e_0_122">
            <a:extLst>
              <a:ext uri="{FF2B5EF4-FFF2-40B4-BE49-F238E27FC236}">
                <a16:creationId xmlns:a16="http://schemas.microsoft.com/office/drawing/2014/main" id="{1ABCC845-8A83-C748-B083-0F2950CC386A}"/>
              </a:ext>
            </a:extLst>
          </p:cNvPr>
          <p:cNvSpPr txBox="1"/>
          <p:nvPr/>
        </p:nvSpPr>
        <p:spPr>
          <a:xfrm>
            <a:off x="704888" y="5507274"/>
            <a:ext cx="1207995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/>
              <a:t>計算式</a:t>
            </a:r>
            <a:endParaRPr sz="1400" b="1" dirty="0"/>
          </a:p>
        </p:txBody>
      </p:sp>
    </p:spTree>
    <p:extLst>
      <p:ext uri="{BB962C8B-B14F-4D97-AF65-F5344CB8AC3E}">
        <p14:creationId xmlns:p14="http://schemas.microsoft.com/office/powerpoint/2010/main" val="88597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13C33055-15D5-4644-B076-65BF37D55A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576000"/>
          </a:xfrm>
        </p:spPr>
        <p:txBody>
          <a:bodyPr/>
          <a:lstStyle/>
          <a:p>
            <a:r>
              <a:rPr lang="en-US" altLang="ja-JP" dirty="0"/>
              <a:t>202*</a:t>
            </a:r>
            <a:r>
              <a:rPr lang="ja-JP" altLang="en-US"/>
              <a:t>年度の実行スケジュールは以下の通りです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DE8A57-C6BC-4341-B1C8-04EAAB7C093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3CB54D09-ED89-5D4F-9E42-07A2155E7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実行スケジュール</a:t>
            </a:r>
            <a:endParaRPr lang="ja-JP" altLang="en-US"/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012B34A2-67A1-E442-83D6-DE77E29A5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532751"/>
              </p:ext>
            </p:extLst>
          </p:nvPr>
        </p:nvGraphicFramePr>
        <p:xfrm>
          <a:off x="471040" y="1597572"/>
          <a:ext cx="8999998" cy="4334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714">
                  <a:extLst>
                    <a:ext uri="{9D8B030D-6E8A-4147-A177-3AD203B41FA5}">
                      <a16:colId xmlns:a16="http://schemas.microsoft.com/office/drawing/2014/main" val="1533976381"/>
                    </a:ext>
                  </a:extLst>
                </a:gridCol>
                <a:gridCol w="1285714">
                  <a:extLst>
                    <a:ext uri="{9D8B030D-6E8A-4147-A177-3AD203B41FA5}">
                      <a16:colId xmlns:a16="http://schemas.microsoft.com/office/drawing/2014/main" val="230669562"/>
                    </a:ext>
                  </a:extLst>
                </a:gridCol>
                <a:gridCol w="1285714">
                  <a:extLst>
                    <a:ext uri="{9D8B030D-6E8A-4147-A177-3AD203B41FA5}">
                      <a16:colId xmlns:a16="http://schemas.microsoft.com/office/drawing/2014/main" val="830041260"/>
                    </a:ext>
                  </a:extLst>
                </a:gridCol>
                <a:gridCol w="1285714">
                  <a:extLst>
                    <a:ext uri="{9D8B030D-6E8A-4147-A177-3AD203B41FA5}">
                      <a16:colId xmlns:a16="http://schemas.microsoft.com/office/drawing/2014/main" val="1968066332"/>
                    </a:ext>
                  </a:extLst>
                </a:gridCol>
                <a:gridCol w="1285714">
                  <a:extLst>
                    <a:ext uri="{9D8B030D-6E8A-4147-A177-3AD203B41FA5}">
                      <a16:colId xmlns:a16="http://schemas.microsoft.com/office/drawing/2014/main" val="772812005"/>
                    </a:ext>
                  </a:extLst>
                </a:gridCol>
                <a:gridCol w="1285714">
                  <a:extLst>
                    <a:ext uri="{9D8B030D-6E8A-4147-A177-3AD203B41FA5}">
                      <a16:colId xmlns:a16="http://schemas.microsoft.com/office/drawing/2014/main" val="1455142070"/>
                    </a:ext>
                  </a:extLst>
                </a:gridCol>
                <a:gridCol w="1285714">
                  <a:extLst>
                    <a:ext uri="{9D8B030D-6E8A-4147-A177-3AD203B41FA5}">
                      <a16:colId xmlns:a16="http://schemas.microsoft.com/office/drawing/2014/main" val="1302048483"/>
                    </a:ext>
                  </a:extLst>
                </a:gridCol>
              </a:tblGrid>
              <a:tr h="3568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施策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◯◯月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/>
                        <a:t>◯◯月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/>
                        <a:t>◯◯月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/>
                        <a:t>◯◯月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/>
                        <a:t>◯◯月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/>
                        <a:t>◯◯月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061763"/>
                  </a:ext>
                </a:extLst>
              </a:tr>
              <a:tr h="9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Web</a:t>
                      </a:r>
                      <a:r>
                        <a:rPr kumimoji="1" lang="ja-JP" altLang="en-US" sz="1200" b="1"/>
                        <a:t>サイト</a:t>
                      </a:r>
                      <a:endParaRPr kumimoji="1" lang="en-US" altLang="ja-JP" sz="1200" b="1" dirty="0"/>
                    </a:p>
                    <a:p>
                      <a:pPr algn="ctr"/>
                      <a:r>
                        <a:rPr kumimoji="1" lang="ja-JP" altLang="en-US" sz="1200" b="1"/>
                        <a:t>改善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solidFill>
                            <a:schemeClr val="accent6"/>
                          </a:solidFill>
                        </a:rPr>
                        <a:t>★リリース</a:t>
                      </a:r>
                      <a:endParaRPr kumimoji="1" lang="en-US" altLang="ja-JP" sz="1200" dirty="0">
                        <a:solidFill>
                          <a:schemeClr val="accent6"/>
                        </a:solidFill>
                      </a:endParaRPr>
                    </a:p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109309"/>
                  </a:ext>
                </a:extLst>
              </a:tr>
              <a:tr h="9943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/>
                        <a:t>◯◯◯</a:t>
                      </a:r>
                      <a:br>
                        <a:rPr kumimoji="1" lang="en-US" altLang="ja-JP" sz="1200" b="1" dirty="0"/>
                      </a:br>
                      <a:r>
                        <a:rPr kumimoji="1" lang="ja-JP" altLang="en-US" sz="1200" b="1"/>
                        <a:t>実施</a:t>
                      </a:r>
                      <a:endParaRPr kumimoji="1" lang="en-US" altLang="ja-JP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accent6"/>
                          </a:solidFill>
                        </a:rPr>
                        <a:t>★リリース</a:t>
                      </a:r>
                      <a:endParaRPr kumimoji="1" lang="en-US" altLang="ja-JP" sz="1200" dirty="0">
                        <a:solidFill>
                          <a:schemeClr val="accent6"/>
                        </a:solidFill>
                      </a:endParaRPr>
                    </a:p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210285"/>
                  </a:ext>
                </a:extLst>
              </a:tr>
              <a:tr h="9943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/>
                        <a:t>◯◯◯</a:t>
                      </a:r>
                      <a:br>
                        <a:rPr kumimoji="1" lang="en-US" altLang="ja-JP" sz="1200" b="1" dirty="0"/>
                      </a:br>
                      <a:r>
                        <a:rPr kumimoji="1" lang="ja-JP" altLang="en-US" sz="1200" b="1"/>
                        <a:t>実施</a:t>
                      </a:r>
                      <a:endParaRPr kumimoji="1" lang="en-US" altLang="ja-JP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accent6"/>
                          </a:solidFill>
                        </a:rPr>
                        <a:t>★リリース</a:t>
                      </a:r>
                      <a:endParaRPr kumimoji="1" lang="en-US" altLang="ja-JP" sz="1200" dirty="0">
                        <a:solidFill>
                          <a:schemeClr val="accent6"/>
                        </a:solidFill>
                      </a:endParaRPr>
                    </a:p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43217"/>
                  </a:ext>
                </a:extLst>
              </a:tr>
              <a:tr h="9943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/>
                        <a:t>◯◯◯</a:t>
                      </a:r>
                      <a:endParaRPr kumimoji="1" lang="en-US" altLang="ja-JP" sz="1200" b="1" dirty="0"/>
                    </a:p>
                    <a:p>
                      <a:pPr algn="ctr"/>
                      <a:r>
                        <a:rPr kumimoji="1" lang="ja-JP" altLang="en-US" sz="1200" b="1"/>
                        <a:t>改善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accent6"/>
                          </a:solidFill>
                        </a:rPr>
                        <a:t>★リリース</a:t>
                      </a:r>
                      <a:endParaRPr kumimoji="1" lang="en-US" altLang="ja-JP" sz="1200" dirty="0">
                        <a:solidFill>
                          <a:schemeClr val="accent6"/>
                        </a:solidFill>
                      </a:endParaRPr>
                    </a:p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82798"/>
                  </a:ext>
                </a:extLst>
              </a:tr>
            </a:tbl>
          </a:graphicData>
        </a:graphic>
      </p:graphicFrame>
      <p:sp>
        <p:nvSpPr>
          <p:cNvPr id="13" name="Google Shape;384;gd9a7bbc08e_0_83">
            <a:extLst>
              <a:ext uri="{FF2B5EF4-FFF2-40B4-BE49-F238E27FC236}">
                <a16:creationId xmlns:a16="http://schemas.microsoft.com/office/drawing/2014/main" id="{F716CE74-3A6A-A74E-8BA7-6880D4C52227}"/>
              </a:ext>
            </a:extLst>
          </p:cNvPr>
          <p:cNvSpPr/>
          <p:nvPr/>
        </p:nvSpPr>
        <p:spPr>
          <a:xfrm>
            <a:off x="1759335" y="2083341"/>
            <a:ext cx="1291978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仕様書作成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385;gd9a7bbc08e_0_83">
            <a:extLst>
              <a:ext uri="{FF2B5EF4-FFF2-40B4-BE49-F238E27FC236}">
                <a16:creationId xmlns:a16="http://schemas.microsoft.com/office/drawing/2014/main" id="{54E1BA56-3F04-474B-B31C-C9329CAAE9D1}"/>
              </a:ext>
            </a:extLst>
          </p:cNvPr>
          <p:cNvSpPr/>
          <p:nvPr/>
        </p:nvSpPr>
        <p:spPr>
          <a:xfrm>
            <a:off x="2281243" y="2504316"/>
            <a:ext cx="1112969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業者選定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386;gd9a7bbc08e_0_83">
            <a:extLst>
              <a:ext uri="{FF2B5EF4-FFF2-40B4-BE49-F238E27FC236}">
                <a16:creationId xmlns:a16="http://schemas.microsoft.com/office/drawing/2014/main" id="{6AE80960-1491-9E45-9F05-7F6F5E3A06C3}"/>
              </a:ext>
            </a:extLst>
          </p:cNvPr>
          <p:cNvSpPr/>
          <p:nvPr/>
        </p:nvSpPr>
        <p:spPr>
          <a:xfrm>
            <a:off x="3394212" y="2504316"/>
            <a:ext cx="931798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決裁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387;gd9a7bbc08e_0_83">
            <a:extLst>
              <a:ext uri="{FF2B5EF4-FFF2-40B4-BE49-F238E27FC236}">
                <a16:creationId xmlns:a16="http://schemas.microsoft.com/office/drawing/2014/main" id="{2549C147-B82C-584B-B572-F6E07DF45210}"/>
              </a:ext>
            </a:extLst>
          </p:cNvPr>
          <p:cNvSpPr/>
          <p:nvPr/>
        </p:nvSpPr>
        <p:spPr>
          <a:xfrm>
            <a:off x="4326010" y="2504316"/>
            <a:ext cx="2576716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構築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387;gd9a7bbc08e_0_83">
            <a:extLst>
              <a:ext uri="{FF2B5EF4-FFF2-40B4-BE49-F238E27FC236}">
                <a16:creationId xmlns:a16="http://schemas.microsoft.com/office/drawing/2014/main" id="{E09EA4F7-A972-9946-ADAE-2DAE66A6CA31}"/>
              </a:ext>
            </a:extLst>
          </p:cNvPr>
          <p:cNvSpPr/>
          <p:nvPr/>
        </p:nvSpPr>
        <p:spPr>
          <a:xfrm>
            <a:off x="6898524" y="2506162"/>
            <a:ext cx="1266472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altLang="en-US" sz="100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公開・検収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384;gd9a7bbc08e_0_83">
            <a:extLst>
              <a:ext uri="{FF2B5EF4-FFF2-40B4-BE49-F238E27FC236}">
                <a16:creationId xmlns:a16="http://schemas.microsoft.com/office/drawing/2014/main" id="{D8B94D9A-3B38-314C-85B2-9105F94CCBA8}"/>
              </a:ext>
            </a:extLst>
          </p:cNvPr>
          <p:cNvSpPr/>
          <p:nvPr/>
        </p:nvSpPr>
        <p:spPr>
          <a:xfrm>
            <a:off x="1755203" y="3069000"/>
            <a:ext cx="1291978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仕様書作成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385;gd9a7bbc08e_0_83">
            <a:extLst>
              <a:ext uri="{FF2B5EF4-FFF2-40B4-BE49-F238E27FC236}">
                <a16:creationId xmlns:a16="http://schemas.microsoft.com/office/drawing/2014/main" id="{D48CE4D0-05DA-024D-BF20-02C3BD687E97}"/>
              </a:ext>
            </a:extLst>
          </p:cNvPr>
          <p:cNvSpPr/>
          <p:nvPr/>
        </p:nvSpPr>
        <p:spPr>
          <a:xfrm>
            <a:off x="2277111" y="3480979"/>
            <a:ext cx="1112969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業者選定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386;gd9a7bbc08e_0_83">
            <a:extLst>
              <a:ext uri="{FF2B5EF4-FFF2-40B4-BE49-F238E27FC236}">
                <a16:creationId xmlns:a16="http://schemas.microsoft.com/office/drawing/2014/main" id="{FFF09E80-6F95-0C41-B25E-55265F04CAB0}"/>
              </a:ext>
            </a:extLst>
          </p:cNvPr>
          <p:cNvSpPr/>
          <p:nvPr/>
        </p:nvSpPr>
        <p:spPr>
          <a:xfrm>
            <a:off x="3390080" y="3480979"/>
            <a:ext cx="931798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決裁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387;gd9a7bbc08e_0_83">
            <a:extLst>
              <a:ext uri="{FF2B5EF4-FFF2-40B4-BE49-F238E27FC236}">
                <a16:creationId xmlns:a16="http://schemas.microsoft.com/office/drawing/2014/main" id="{963F19DF-6C32-4848-A64E-5F074F7CD458}"/>
              </a:ext>
            </a:extLst>
          </p:cNvPr>
          <p:cNvSpPr/>
          <p:nvPr/>
        </p:nvSpPr>
        <p:spPr>
          <a:xfrm>
            <a:off x="4321878" y="3480979"/>
            <a:ext cx="1262246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altLang="en-US" sz="1000">
                <a:solidFill>
                  <a:srgbClr val="1B224C"/>
                </a:solidFill>
              </a:rPr>
              <a:t>制作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387;gd9a7bbc08e_0_83">
            <a:extLst>
              <a:ext uri="{FF2B5EF4-FFF2-40B4-BE49-F238E27FC236}">
                <a16:creationId xmlns:a16="http://schemas.microsoft.com/office/drawing/2014/main" id="{9551FB0A-8935-AA48-98FC-5F94EF7E44B6}"/>
              </a:ext>
            </a:extLst>
          </p:cNvPr>
          <p:cNvSpPr/>
          <p:nvPr/>
        </p:nvSpPr>
        <p:spPr>
          <a:xfrm>
            <a:off x="5614368" y="3482825"/>
            <a:ext cx="1266472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altLang="en-US" sz="100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運用開始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384;gd9a7bbc08e_0_83">
            <a:extLst>
              <a:ext uri="{FF2B5EF4-FFF2-40B4-BE49-F238E27FC236}">
                <a16:creationId xmlns:a16="http://schemas.microsoft.com/office/drawing/2014/main" id="{B2835B4D-65E3-D94D-8448-94E26FF63CC2}"/>
              </a:ext>
            </a:extLst>
          </p:cNvPr>
          <p:cNvSpPr/>
          <p:nvPr/>
        </p:nvSpPr>
        <p:spPr>
          <a:xfrm>
            <a:off x="1755203" y="4086566"/>
            <a:ext cx="1291978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altLang="en-US" sz="1000">
                <a:solidFill>
                  <a:srgbClr val="1B224C"/>
                </a:solidFill>
              </a:rPr>
              <a:t>計画</a:t>
            </a:r>
            <a:r>
              <a:rPr lang="ja-JP" sz="1000">
                <a:solidFill>
                  <a:srgbClr val="1B224C"/>
                </a:solidFill>
              </a:rPr>
              <a:t>書作成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385;gd9a7bbc08e_0_83">
            <a:extLst>
              <a:ext uri="{FF2B5EF4-FFF2-40B4-BE49-F238E27FC236}">
                <a16:creationId xmlns:a16="http://schemas.microsoft.com/office/drawing/2014/main" id="{F7CCF059-D945-E24E-A554-2CDB00CEA914}"/>
              </a:ext>
            </a:extLst>
          </p:cNvPr>
          <p:cNvSpPr/>
          <p:nvPr/>
        </p:nvSpPr>
        <p:spPr>
          <a:xfrm>
            <a:off x="2277111" y="4498545"/>
            <a:ext cx="1112969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業者選定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386;gd9a7bbc08e_0_83">
            <a:extLst>
              <a:ext uri="{FF2B5EF4-FFF2-40B4-BE49-F238E27FC236}">
                <a16:creationId xmlns:a16="http://schemas.microsoft.com/office/drawing/2014/main" id="{C32072F0-CDCF-7F42-BD74-62D023F4E0F4}"/>
              </a:ext>
            </a:extLst>
          </p:cNvPr>
          <p:cNvSpPr/>
          <p:nvPr/>
        </p:nvSpPr>
        <p:spPr>
          <a:xfrm>
            <a:off x="3390080" y="4498545"/>
            <a:ext cx="931798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決裁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387;gd9a7bbc08e_0_83">
            <a:extLst>
              <a:ext uri="{FF2B5EF4-FFF2-40B4-BE49-F238E27FC236}">
                <a16:creationId xmlns:a16="http://schemas.microsoft.com/office/drawing/2014/main" id="{BDD566C8-61E5-F04F-9BD3-8043F6BD9E56}"/>
              </a:ext>
            </a:extLst>
          </p:cNvPr>
          <p:cNvSpPr/>
          <p:nvPr/>
        </p:nvSpPr>
        <p:spPr>
          <a:xfrm>
            <a:off x="4321878" y="4498545"/>
            <a:ext cx="2558962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altLang="en-US" sz="1000">
                <a:solidFill>
                  <a:srgbClr val="1B224C"/>
                </a:solidFill>
              </a:rPr>
              <a:t>制作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387;gd9a7bbc08e_0_83">
            <a:extLst>
              <a:ext uri="{FF2B5EF4-FFF2-40B4-BE49-F238E27FC236}">
                <a16:creationId xmlns:a16="http://schemas.microsoft.com/office/drawing/2014/main" id="{7A7C1446-512D-F943-B27A-84DBAF6785CA}"/>
              </a:ext>
            </a:extLst>
          </p:cNvPr>
          <p:cNvSpPr/>
          <p:nvPr/>
        </p:nvSpPr>
        <p:spPr>
          <a:xfrm>
            <a:off x="6898524" y="4500391"/>
            <a:ext cx="1266472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altLang="en-US" sz="100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◯◯開催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384;gd9a7bbc08e_0_83">
            <a:extLst>
              <a:ext uri="{FF2B5EF4-FFF2-40B4-BE49-F238E27FC236}">
                <a16:creationId xmlns:a16="http://schemas.microsoft.com/office/drawing/2014/main" id="{5222E4C8-E6D0-6945-81FF-BE366C59045F}"/>
              </a:ext>
            </a:extLst>
          </p:cNvPr>
          <p:cNvSpPr/>
          <p:nvPr/>
        </p:nvSpPr>
        <p:spPr>
          <a:xfrm>
            <a:off x="1755203" y="5061383"/>
            <a:ext cx="1291978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altLang="en-US" sz="1000">
                <a:solidFill>
                  <a:srgbClr val="1B224C"/>
                </a:solidFill>
              </a:rPr>
              <a:t>計画</a:t>
            </a:r>
            <a:r>
              <a:rPr lang="ja-JP" sz="1000">
                <a:solidFill>
                  <a:srgbClr val="1B224C"/>
                </a:solidFill>
              </a:rPr>
              <a:t>書作成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85;gd9a7bbc08e_0_83">
            <a:extLst>
              <a:ext uri="{FF2B5EF4-FFF2-40B4-BE49-F238E27FC236}">
                <a16:creationId xmlns:a16="http://schemas.microsoft.com/office/drawing/2014/main" id="{1E7705AF-BA3A-BF4A-94DA-956C358DC678}"/>
              </a:ext>
            </a:extLst>
          </p:cNvPr>
          <p:cNvSpPr/>
          <p:nvPr/>
        </p:nvSpPr>
        <p:spPr>
          <a:xfrm>
            <a:off x="2277111" y="5473362"/>
            <a:ext cx="1112969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業者選定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86;gd9a7bbc08e_0_83">
            <a:extLst>
              <a:ext uri="{FF2B5EF4-FFF2-40B4-BE49-F238E27FC236}">
                <a16:creationId xmlns:a16="http://schemas.microsoft.com/office/drawing/2014/main" id="{581BF238-A1F9-A54A-B1E8-FF734D84BA24}"/>
              </a:ext>
            </a:extLst>
          </p:cNvPr>
          <p:cNvSpPr/>
          <p:nvPr/>
        </p:nvSpPr>
        <p:spPr>
          <a:xfrm>
            <a:off x="3390080" y="5473362"/>
            <a:ext cx="931798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sz="1000">
                <a:solidFill>
                  <a:srgbClr val="1B224C"/>
                </a:solidFill>
              </a:rPr>
              <a:t>決裁</a:t>
            </a:r>
            <a:endParaRPr sz="10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87;gd9a7bbc08e_0_83">
            <a:extLst>
              <a:ext uri="{FF2B5EF4-FFF2-40B4-BE49-F238E27FC236}">
                <a16:creationId xmlns:a16="http://schemas.microsoft.com/office/drawing/2014/main" id="{E1461B14-645D-8A4D-A666-C66D5C285828}"/>
              </a:ext>
            </a:extLst>
          </p:cNvPr>
          <p:cNvSpPr/>
          <p:nvPr/>
        </p:nvSpPr>
        <p:spPr>
          <a:xfrm>
            <a:off x="4321878" y="5473362"/>
            <a:ext cx="1292490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altLang="en-US" sz="1000">
                <a:solidFill>
                  <a:srgbClr val="1B224C"/>
                </a:solidFill>
              </a:rPr>
              <a:t>制作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87;gd9a7bbc08e_0_83">
            <a:extLst>
              <a:ext uri="{FF2B5EF4-FFF2-40B4-BE49-F238E27FC236}">
                <a16:creationId xmlns:a16="http://schemas.microsoft.com/office/drawing/2014/main" id="{38D424D4-06A9-BB48-B8FE-221822950ED5}"/>
              </a:ext>
            </a:extLst>
          </p:cNvPr>
          <p:cNvSpPr/>
          <p:nvPr/>
        </p:nvSpPr>
        <p:spPr>
          <a:xfrm>
            <a:off x="5610876" y="5475208"/>
            <a:ext cx="1287648" cy="360000"/>
          </a:xfrm>
          <a:prstGeom prst="rightArrow">
            <a:avLst>
              <a:gd name="adj1" fmla="val 62500"/>
              <a:gd name="adj2" fmla="val 60061"/>
            </a:avLst>
          </a:prstGeom>
          <a:solidFill>
            <a:srgbClr val="FFFFFF"/>
          </a:solidFill>
          <a:ln w="127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ja-JP" altLang="en-US" sz="100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◯◯開催</a:t>
            </a:r>
            <a:endParaRPr sz="10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0278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77377C-D717-40E4-A1D7-2ECF05E77F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6480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昨年度は、○○○の施策を行い、</a:t>
            </a:r>
            <a:r>
              <a:rPr lang="en" altLang="ja-JP" dirty="0"/>
              <a:t>CVR</a:t>
            </a:r>
            <a:r>
              <a:rPr lang="ja-JP" altLang="en-US"/>
              <a:t>○○</a:t>
            </a:r>
            <a:r>
              <a:rPr lang="en-US" altLang="ja-JP" dirty="0"/>
              <a:t>%</a:t>
            </a:r>
            <a:r>
              <a:rPr lang="ja-JP" altLang="en-US"/>
              <a:t>改善によりリード獲得拡大に成功。</a:t>
            </a:r>
            <a:endParaRPr lang="en-US" altLang="ja-JP" dirty="0"/>
          </a:p>
          <a:p>
            <a:pPr lvl="0"/>
            <a:r>
              <a:rPr lang="ja-JP" altLang="en-US"/>
              <a:t>一方で、 ○○○が不足するなどの新たな課題が浮上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591549-6B50-4FE7-8E11-464C8A15B99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>
            <a:normAutofit/>
          </a:bodyPr>
          <a:lstStyle/>
          <a:p>
            <a:fld id="{2CF39A64-FD95-C144-B37D-DFADB2595A9F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66F3D53-D1E0-45F3-B4B9-8B186830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昨年度の活動</a:t>
            </a:r>
            <a:r>
              <a:rPr lang="ja-JP" altLang="en-US"/>
              <a:t>の</a:t>
            </a:r>
            <a:r>
              <a:rPr lang="ja-JP" altLang="ja-JP"/>
              <a:t>振り返り</a:t>
            </a:r>
            <a:endParaRPr lang="ja-JP" altLang="en-US" dirty="0"/>
          </a:p>
        </p:txBody>
      </p:sp>
      <p:sp>
        <p:nvSpPr>
          <p:cNvPr id="41" name="角丸四角形 5">
            <a:extLst>
              <a:ext uri="{FF2B5EF4-FFF2-40B4-BE49-F238E27FC236}">
                <a16:creationId xmlns:a16="http://schemas.microsoft.com/office/drawing/2014/main" id="{0D4C6529-F34A-D548-9E55-E3E243AD2ED6}"/>
              </a:ext>
            </a:extLst>
          </p:cNvPr>
          <p:cNvSpPr/>
          <p:nvPr/>
        </p:nvSpPr>
        <p:spPr>
          <a:xfrm>
            <a:off x="471488" y="1758018"/>
            <a:ext cx="4140000" cy="4140000"/>
          </a:xfrm>
          <a:prstGeom prst="roundRect">
            <a:avLst>
              <a:gd name="adj" fmla="val 1809"/>
            </a:avLst>
          </a:prstGeom>
          <a:solidFill>
            <a:schemeClr val="bg1"/>
          </a:solidFill>
          <a:ln w="9525" cap="flat" cmpd="sng" algn="ctr">
            <a:noFill/>
            <a:prstDash val="solid"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39000" tIns="39000" rIns="39000" bIns="39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03000">
              <a:defRPr/>
            </a:pPr>
            <a:endParaRPr kumimoji="1" lang="ja-JP" altLang="en-US" sz="1600" kern="0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6DA7330-8B38-D748-80C2-D59601B01249}"/>
              </a:ext>
            </a:extLst>
          </p:cNvPr>
          <p:cNvSpPr txBox="1"/>
          <p:nvPr/>
        </p:nvSpPr>
        <p:spPr>
          <a:xfrm>
            <a:off x="741488" y="2522192"/>
            <a:ext cx="3600000" cy="534053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 defTabSz="1003000">
              <a:spcAft>
                <a:spcPts val="433"/>
              </a:spcAft>
            </a:pPr>
            <a:r>
              <a:rPr kumimoji="1" lang="ja-JP" altLang="en-US" sz="1600" b="1">
                <a:solidFill>
                  <a:srgbClr val="0F1C50"/>
                </a:solidFill>
                <a:latin typeface="+mn-ea"/>
              </a:rPr>
              <a:t>○○○によって</a:t>
            </a:r>
            <a:endParaRPr kumimoji="1" lang="en-US" altLang="ja-JP" sz="1600" b="1" dirty="0">
              <a:solidFill>
                <a:srgbClr val="0F1C50"/>
              </a:solidFill>
              <a:latin typeface="+mn-ea"/>
            </a:endParaRPr>
          </a:p>
          <a:p>
            <a:pPr algn="ctr" defTabSz="1003000">
              <a:spcAft>
                <a:spcPts val="433"/>
              </a:spcAft>
            </a:pPr>
            <a:r>
              <a:rPr kumimoji="1" lang="ja-JP" altLang="en-US" sz="1600" b="1">
                <a:solidFill>
                  <a:srgbClr val="0F1C50"/>
                </a:solidFill>
                <a:latin typeface="+mn-ea"/>
              </a:rPr>
              <a:t>リード獲得拡大に成功</a:t>
            </a:r>
            <a:endParaRPr kumimoji="1" lang="en-US" altLang="ja-JP" sz="1600" b="1" dirty="0">
              <a:solidFill>
                <a:srgbClr val="0F1C50"/>
              </a:solidFill>
              <a:latin typeface="+mn-ea"/>
            </a:endParaRPr>
          </a:p>
        </p:txBody>
      </p:sp>
      <p:sp>
        <p:nvSpPr>
          <p:cNvPr id="44" name="フリーフォーム 43">
            <a:extLst>
              <a:ext uri="{FF2B5EF4-FFF2-40B4-BE49-F238E27FC236}">
                <a16:creationId xmlns:a16="http://schemas.microsoft.com/office/drawing/2014/main" id="{7C8B165A-1925-054B-ACB5-6ACC9842E95D}"/>
              </a:ext>
            </a:extLst>
          </p:cNvPr>
          <p:cNvSpPr/>
          <p:nvPr/>
        </p:nvSpPr>
        <p:spPr>
          <a:xfrm>
            <a:off x="471488" y="1758018"/>
            <a:ext cx="4140000" cy="534053"/>
          </a:xfrm>
          <a:custGeom>
            <a:avLst/>
            <a:gdLst>
              <a:gd name="connsiteX0" fmla="*/ 74893 w 4140000"/>
              <a:gd name="connsiteY0" fmla="*/ 0 h 534053"/>
              <a:gd name="connsiteX1" fmla="*/ 4065107 w 4140000"/>
              <a:gd name="connsiteY1" fmla="*/ 0 h 534053"/>
              <a:gd name="connsiteX2" fmla="*/ 4140000 w 4140000"/>
              <a:gd name="connsiteY2" fmla="*/ 74893 h 534053"/>
              <a:gd name="connsiteX3" fmla="*/ 4140000 w 4140000"/>
              <a:gd name="connsiteY3" fmla="*/ 534053 h 534053"/>
              <a:gd name="connsiteX4" fmla="*/ 0 w 4140000"/>
              <a:gd name="connsiteY4" fmla="*/ 534053 h 534053"/>
              <a:gd name="connsiteX5" fmla="*/ 0 w 4140000"/>
              <a:gd name="connsiteY5" fmla="*/ 74893 h 534053"/>
              <a:gd name="connsiteX6" fmla="*/ 74893 w 4140000"/>
              <a:gd name="connsiteY6" fmla="*/ 0 h 53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40000" h="534053">
                <a:moveTo>
                  <a:pt x="74893" y="0"/>
                </a:moveTo>
                <a:lnTo>
                  <a:pt x="4065107" y="0"/>
                </a:lnTo>
                <a:cubicBezTo>
                  <a:pt x="4106469" y="0"/>
                  <a:pt x="4140000" y="33531"/>
                  <a:pt x="4140000" y="74893"/>
                </a:cubicBezTo>
                <a:lnTo>
                  <a:pt x="4140000" y="534053"/>
                </a:lnTo>
                <a:lnTo>
                  <a:pt x="0" y="534053"/>
                </a:lnTo>
                <a:lnTo>
                  <a:pt x="0" y="74893"/>
                </a:lnTo>
                <a:cubicBezTo>
                  <a:pt x="0" y="33531"/>
                  <a:pt x="33531" y="0"/>
                  <a:pt x="74893" y="0"/>
                </a:cubicBezTo>
                <a:close/>
              </a:path>
            </a:pathLst>
          </a:custGeom>
          <a:solidFill>
            <a:schemeClr val="accent6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1003000">
              <a:defRPr/>
            </a:pPr>
            <a:r>
              <a:rPr kumimoji="1" lang="ja-JP" altLang="en-US" sz="1600" b="1" kern="0">
                <a:solidFill>
                  <a:schemeClr val="bg1"/>
                </a:solidFill>
                <a:latin typeface="+mn-ea"/>
              </a:rPr>
              <a:t>昨年度の成果</a:t>
            </a:r>
            <a:endParaRPr kumimoji="1" lang="ja-JP" altLang="en-US" sz="1600" b="1" kern="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2A4CA81-588A-6F44-8341-F0EB7DAE098B}"/>
              </a:ext>
            </a:extLst>
          </p:cNvPr>
          <p:cNvSpPr txBox="1"/>
          <p:nvPr/>
        </p:nvSpPr>
        <p:spPr>
          <a:xfrm>
            <a:off x="1281488" y="3258780"/>
            <a:ext cx="306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 defTabSz="1003000">
              <a:spcAft>
                <a:spcPts val="400"/>
              </a:spcAft>
            </a:pPr>
            <a:r>
              <a:rPr kumimoji="1" lang="en-US" altLang="ja-JP" sz="1400" dirty="0">
                <a:solidFill>
                  <a:srgbClr val="0F1C50"/>
                </a:solidFill>
                <a:latin typeface="+mn-ea"/>
              </a:rPr>
              <a:t>○</a:t>
            </a: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○○○○の施策を実施し、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○○○数を○○</a:t>
            </a:r>
            <a:r>
              <a:rPr kumimoji="1" lang="en-US" altLang="ja-JP" sz="1400" dirty="0">
                <a:solidFill>
                  <a:srgbClr val="0F1C50"/>
                </a:solidFill>
                <a:latin typeface="+mn-ea"/>
              </a:rPr>
              <a:t>%</a:t>
            </a: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改善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8F6116A-BB30-E447-B961-8B7826E22CF8}"/>
              </a:ext>
            </a:extLst>
          </p:cNvPr>
          <p:cNvSpPr txBox="1"/>
          <p:nvPr/>
        </p:nvSpPr>
        <p:spPr>
          <a:xfrm>
            <a:off x="1281488" y="3879208"/>
            <a:ext cx="306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 defTabSz="1003000">
              <a:spcAft>
                <a:spcPts val="400"/>
              </a:spcAft>
            </a:pPr>
            <a:r>
              <a:rPr kumimoji="1" lang="en-US" altLang="ja-JP" sz="1400" dirty="0">
                <a:solidFill>
                  <a:srgbClr val="0F1C50"/>
                </a:solidFill>
                <a:latin typeface="+mn-ea"/>
              </a:rPr>
              <a:t>○</a:t>
            </a: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○○○○の施策を実施し、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○○○数を○○</a:t>
            </a:r>
            <a:r>
              <a:rPr kumimoji="1" lang="en-US" altLang="ja-JP" sz="1400" dirty="0">
                <a:solidFill>
                  <a:srgbClr val="0F1C50"/>
                </a:solidFill>
                <a:latin typeface="+mn-ea"/>
              </a:rPr>
              <a:t>%</a:t>
            </a: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改善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68E6AC6-FEF4-A54D-B701-CF35116EB85F}"/>
              </a:ext>
            </a:extLst>
          </p:cNvPr>
          <p:cNvSpPr txBox="1"/>
          <p:nvPr/>
        </p:nvSpPr>
        <p:spPr>
          <a:xfrm>
            <a:off x="1281488" y="4499636"/>
            <a:ext cx="306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 defTabSz="1003000">
              <a:spcAft>
                <a:spcPts val="400"/>
              </a:spcAft>
            </a:pPr>
            <a:r>
              <a:rPr kumimoji="1" lang="en-US" altLang="ja-JP" sz="1400" dirty="0">
                <a:solidFill>
                  <a:srgbClr val="0F1C50"/>
                </a:solidFill>
                <a:latin typeface="+mn-ea"/>
              </a:rPr>
              <a:t>○</a:t>
            </a: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○○○○の施策を実施し、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○○○数を○○</a:t>
            </a:r>
            <a:r>
              <a:rPr kumimoji="1" lang="en-US" altLang="ja-JP" sz="1400" dirty="0">
                <a:solidFill>
                  <a:srgbClr val="0F1C50"/>
                </a:solidFill>
                <a:latin typeface="+mn-ea"/>
              </a:rPr>
              <a:t>%</a:t>
            </a: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改善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7AF7CD-2B92-084F-95FF-3A5F82E75139}"/>
              </a:ext>
            </a:extLst>
          </p:cNvPr>
          <p:cNvSpPr txBox="1"/>
          <p:nvPr/>
        </p:nvSpPr>
        <p:spPr>
          <a:xfrm>
            <a:off x="1281488" y="5120064"/>
            <a:ext cx="306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 defTabSz="1003000">
              <a:spcAft>
                <a:spcPts val="400"/>
              </a:spcAft>
            </a:pPr>
            <a:r>
              <a:rPr kumimoji="1" lang="en-US" altLang="ja-JP" sz="1400" dirty="0">
                <a:solidFill>
                  <a:srgbClr val="0F1C50"/>
                </a:solidFill>
                <a:latin typeface="+mn-ea"/>
              </a:rPr>
              <a:t>○</a:t>
            </a: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○○○○の施策を実施し、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○○○数を○○</a:t>
            </a:r>
            <a:r>
              <a:rPr kumimoji="1" lang="en-US" altLang="ja-JP" sz="1400" dirty="0">
                <a:solidFill>
                  <a:srgbClr val="0F1C50"/>
                </a:solidFill>
                <a:latin typeface="+mn-ea"/>
              </a:rPr>
              <a:t>%</a:t>
            </a: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改善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</p:txBody>
      </p:sp>
      <p:sp>
        <p:nvSpPr>
          <p:cNvPr id="68" name="角丸四角形 5">
            <a:extLst>
              <a:ext uri="{FF2B5EF4-FFF2-40B4-BE49-F238E27FC236}">
                <a16:creationId xmlns:a16="http://schemas.microsoft.com/office/drawing/2014/main" id="{39BBD9B1-6071-4B47-915A-980C3FF08147}"/>
              </a:ext>
            </a:extLst>
          </p:cNvPr>
          <p:cNvSpPr/>
          <p:nvPr/>
        </p:nvSpPr>
        <p:spPr>
          <a:xfrm>
            <a:off x="5331025" y="1758018"/>
            <a:ext cx="4140000" cy="4140000"/>
          </a:xfrm>
          <a:prstGeom prst="roundRect">
            <a:avLst>
              <a:gd name="adj" fmla="val 1809"/>
            </a:avLst>
          </a:prstGeom>
          <a:solidFill>
            <a:schemeClr val="bg1"/>
          </a:solidFill>
          <a:ln w="9525" cap="flat" cmpd="sng" algn="ctr">
            <a:noFill/>
            <a:prstDash val="solid"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39000" tIns="39000" rIns="39000" bIns="39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03000">
              <a:defRPr/>
            </a:pPr>
            <a:endParaRPr kumimoji="1" lang="ja-JP" altLang="en-US" sz="1600" kern="0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cs typeface="Meiryo UI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37D1CA81-3478-BE4E-ACAC-33AA63821026}"/>
              </a:ext>
            </a:extLst>
          </p:cNvPr>
          <p:cNvSpPr txBox="1"/>
          <p:nvPr/>
        </p:nvSpPr>
        <p:spPr>
          <a:xfrm>
            <a:off x="5601025" y="2522192"/>
            <a:ext cx="3600000" cy="534053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 defTabSz="1003000">
              <a:spcAft>
                <a:spcPts val="433"/>
              </a:spcAft>
            </a:pPr>
            <a:r>
              <a:rPr kumimoji="1" lang="ja-JP" altLang="en-US" sz="1600" b="1">
                <a:solidFill>
                  <a:srgbClr val="0F1C50"/>
                </a:solidFill>
                <a:latin typeface="+mn-ea"/>
              </a:rPr>
              <a:t>リード数の更なる拡大と、</a:t>
            </a:r>
            <a:endParaRPr kumimoji="1" lang="en-US" altLang="ja-JP" sz="1600" b="1" dirty="0">
              <a:solidFill>
                <a:srgbClr val="0F1C50"/>
              </a:solidFill>
              <a:latin typeface="+mn-ea"/>
            </a:endParaRPr>
          </a:p>
          <a:p>
            <a:pPr algn="ctr" defTabSz="1003000">
              <a:spcAft>
                <a:spcPts val="433"/>
              </a:spcAft>
            </a:pPr>
            <a:r>
              <a:rPr kumimoji="1" lang="ja-JP" altLang="en-US" sz="1600" b="1">
                <a:solidFill>
                  <a:srgbClr val="0F1C50"/>
                </a:solidFill>
                <a:latin typeface="+mn-ea"/>
              </a:rPr>
              <a:t>○○○の不足が課題</a:t>
            </a:r>
            <a:endParaRPr kumimoji="1" lang="en-US" altLang="ja-JP" sz="1600" b="1" dirty="0">
              <a:solidFill>
                <a:srgbClr val="0F1C50"/>
              </a:solidFill>
              <a:latin typeface="+mn-ea"/>
            </a:endParaRPr>
          </a:p>
        </p:txBody>
      </p:sp>
      <p:sp>
        <p:nvSpPr>
          <p:cNvPr id="70" name="フリーフォーム 69">
            <a:extLst>
              <a:ext uri="{FF2B5EF4-FFF2-40B4-BE49-F238E27FC236}">
                <a16:creationId xmlns:a16="http://schemas.microsoft.com/office/drawing/2014/main" id="{DA310504-650D-0C4F-B54B-357B976A92A8}"/>
              </a:ext>
            </a:extLst>
          </p:cNvPr>
          <p:cNvSpPr/>
          <p:nvPr/>
        </p:nvSpPr>
        <p:spPr>
          <a:xfrm>
            <a:off x="5331025" y="1758018"/>
            <a:ext cx="4140000" cy="534053"/>
          </a:xfrm>
          <a:custGeom>
            <a:avLst/>
            <a:gdLst>
              <a:gd name="connsiteX0" fmla="*/ 74893 w 4140000"/>
              <a:gd name="connsiteY0" fmla="*/ 0 h 534053"/>
              <a:gd name="connsiteX1" fmla="*/ 4065107 w 4140000"/>
              <a:gd name="connsiteY1" fmla="*/ 0 h 534053"/>
              <a:gd name="connsiteX2" fmla="*/ 4140000 w 4140000"/>
              <a:gd name="connsiteY2" fmla="*/ 74893 h 534053"/>
              <a:gd name="connsiteX3" fmla="*/ 4140000 w 4140000"/>
              <a:gd name="connsiteY3" fmla="*/ 534053 h 534053"/>
              <a:gd name="connsiteX4" fmla="*/ 0 w 4140000"/>
              <a:gd name="connsiteY4" fmla="*/ 534053 h 534053"/>
              <a:gd name="connsiteX5" fmla="*/ 0 w 4140000"/>
              <a:gd name="connsiteY5" fmla="*/ 74893 h 534053"/>
              <a:gd name="connsiteX6" fmla="*/ 74893 w 4140000"/>
              <a:gd name="connsiteY6" fmla="*/ 0 h 53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40000" h="534053">
                <a:moveTo>
                  <a:pt x="74893" y="0"/>
                </a:moveTo>
                <a:lnTo>
                  <a:pt x="4065107" y="0"/>
                </a:lnTo>
                <a:cubicBezTo>
                  <a:pt x="4106469" y="0"/>
                  <a:pt x="4140000" y="33531"/>
                  <a:pt x="4140000" y="74893"/>
                </a:cubicBezTo>
                <a:lnTo>
                  <a:pt x="4140000" y="534053"/>
                </a:lnTo>
                <a:lnTo>
                  <a:pt x="0" y="534053"/>
                </a:lnTo>
                <a:lnTo>
                  <a:pt x="0" y="74893"/>
                </a:lnTo>
                <a:cubicBezTo>
                  <a:pt x="0" y="33531"/>
                  <a:pt x="33531" y="0"/>
                  <a:pt x="74893" y="0"/>
                </a:cubicBezTo>
                <a:close/>
              </a:path>
            </a:pathLst>
          </a:custGeom>
          <a:solidFill>
            <a:schemeClr val="tx1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1003000">
              <a:defRPr/>
            </a:pPr>
            <a:r>
              <a:rPr kumimoji="1" lang="ja-JP" altLang="en-US" sz="1600" b="1" kern="0">
                <a:solidFill>
                  <a:schemeClr val="bg1"/>
                </a:solidFill>
                <a:latin typeface="+mn-ea"/>
              </a:rPr>
              <a:t>次年度への課題</a:t>
            </a:r>
            <a:endParaRPr kumimoji="1" lang="ja-JP" altLang="en-US" sz="1600" b="1" kern="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EAA67C0A-0A43-ED41-8C50-D9E35AD91D20}"/>
              </a:ext>
            </a:extLst>
          </p:cNvPr>
          <p:cNvSpPr txBox="1"/>
          <p:nvPr/>
        </p:nvSpPr>
        <p:spPr>
          <a:xfrm>
            <a:off x="6141025" y="3258780"/>
            <a:ext cx="306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○○○数を拡大するために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リード数の更なる拡大が必要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C2827AE4-C519-6740-A05E-456C34B5F7AA}"/>
              </a:ext>
            </a:extLst>
          </p:cNvPr>
          <p:cNvSpPr txBox="1"/>
          <p:nvPr/>
        </p:nvSpPr>
        <p:spPr>
          <a:xfrm>
            <a:off x="6141025" y="3879208"/>
            <a:ext cx="306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○○○業務</a:t>
            </a:r>
            <a:r>
              <a:rPr kumimoji="1" lang="ja-JP" altLang="en-US" sz="1400" dirty="0">
                <a:solidFill>
                  <a:srgbClr val="0F1C50"/>
                </a:solidFill>
                <a:latin typeface="+mn-ea"/>
              </a:rPr>
              <a:t>に集中できず、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顧客への○○に対処できていない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3759800D-7A4F-DB45-AAB7-57E6EB6D4DC5}"/>
              </a:ext>
            </a:extLst>
          </p:cNvPr>
          <p:cNvSpPr txBox="1"/>
          <p:nvPr/>
        </p:nvSpPr>
        <p:spPr>
          <a:xfrm>
            <a:off x="6141025" y="4499636"/>
            <a:ext cx="306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○○○の管理ができておらず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社内</a:t>
            </a:r>
            <a:r>
              <a:rPr kumimoji="1" lang="ja-JP" altLang="en-US" sz="1400" dirty="0">
                <a:solidFill>
                  <a:srgbClr val="0F1C50"/>
                </a:solidFill>
                <a:latin typeface="+mn-ea"/>
              </a:rPr>
              <a:t>にノウハウが蓄積されない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</p:txBody>
      </p:sp>
      <p:pic>
        <p:nvPicPr>
          <p:cNvPr id="74" name="グラフィックス 73" descr="閉じる 単色塗りつぶし">
            <a:extLst>
              <a:ext uri="{FF2B5EF4-FFF2-40B4-BE49-F238E27FC236}">
                <a16:creationId xmlns:a16="http://schemas.microsoft.com/office/drawing/2014/main" id="{F86B7D71-69BA-D649-8D72-1F233A6EC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6762" y="3348780"/>
            <a:ext cx="360000" cy="360000"/>
          </a:xfrm>
          <a:prstGeom prst="rect">
            <a:avLst/>
          </a:prstGeom>
        </p:spPr>
      </p:pic>
      <p:pic>
        <p:nvPicPr>
          <p:cNvPr id="75" name="グラフィックス 74" descr="閉じる 単色塗りつぶし">
            <a:extLst>
              <a:ext uri="{FF2B5EF4-FFF2-40B4-BE49-F238E27FC236}">
                <a16:creationId xmlns:a16="http://schemas.microsoft.com/office/drawing/2014/main" id="{F90540AD-CA4B-F145-BE7F-55372289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6762" y="3969208"/>
            <a:ext cx="360000" cy="360000"/>
          </a:xfrm>
          <a:prstGeom prst="rect">
            <a:avLst/>
          </a:prstGeom>
        </p:spPr>
      </p:pic>
      <p:pic>
        <p:nvPicPr>
          <p:cNvPr id="76" name="グラフィックス 75" descr="閉じる 単色塗りつぶし">
            <a:extLst>
              <a:ext uri="{FF2B5EF4-FFF2-40B4-BE49-F238E27FC236}">
                <a16:creationId xmlns:a16="http://schemas.microsoft.com/office/drawing/2014/main" id="{FA811689-7A8E-A54B-97AB-FC402DF01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6762" y="4589636"/>
            <a:ext cx="360000" cy="360000"/>
          </a:xfrm>
          <a:prstGeom prst="rect">
            <a:avLst/>
          </a:prstGeom>
        </p:spPr>
      </p:pic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9970800-4D55-A747-B513-BB9F66E97ACB}"/>
              </a:ext>
            </a:extLst>
          </p:cNvPr>
          <p:cNvSpPr txBox="1"/>
          <p:nvPr/>
        </p:nvSpPr>
        <p:spPr>
          <a:xfrm>
            <a:off x="6141025" y="5120064"/>
            <a:ext cx="306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defTabSz="1003000">
              <a:spcAft>
                <a:spcPts val="400"/>
              </a:spcAft>
            </a:pPr>
            <a:r>
              <a:rPr kumimoji="1" lang="ja-JP" altLang="en-US" sz="1400">
                <a:solidFill>
                  <a:srgbClr val="0F1C50"/>
                </a:solidFill>
                <a:latin typeface="+mn-ea"/>
              </a:rPr>
              <a:t>○○○の人材</a:t>
            </a:r>
            <a:r>
              <a:rPr kumimoji="1" lang="ja-JP" altLang="en-US" sz="1400" dirty="0">
                <a:solidFill>
                  <a:srgbClr val="0F1C50"/>
                </a:solidFill>
                <a:latin typeface="+mn-ea"/>
              </a:rPr>
              <a:t>が不足</a:t>
            </a:r>
            <a:endParaRPr kumimoji="1" lang="en-US" altLang="ja-JP" sz="1400" dirty="0">
              <a:solidFill>
                <a:srgbClr val="0F1C50"/>
              </a:solidFill>
              <a:latin typeface="+mn-ea"/>
            </a:endParaRPr>
          </a:p>
        </p:txBody>
      </p:sp>
      <p:pic>
        <p:nvPicPr>
          <p:cNvPr id="78" name="グラフィックス 77" descr="閉じる 単色塗りつぶし">
            <a:extLst>
              <a:ext uri="{FF2B5EF4-FFF2-40B4-BE49-F238E27FC236}">
                <a16:creationId xmlns:a16="http://schemas.microsoft.com/office/drawing/2014/main" id="{861EF5AE-EBC0-244F-AA9C-C3650B1E9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6762" y="5210064"/>
            <a:ext cx="360000" cy="360000"/>
          </a:xfrm>
          <a:prstGeom prst="rect">
            <a:avLst/>
          </a:prstGeom>
        </p:spPr>
      </p:pic>
      <p:pic>
        <p:nvPicPr>
          <p:cNvPr id="82" name="グラフィックス 81" descr="ハーベイ ボール 0% 単色塗りつぶし">
            <a:extLst>
              <a:ext uri="{FF2B5EF4-FFF2-40B4-BE49-F238E27FC236}">
                <a16:creationId xmlns:a16="http://schemas.microsoft.com/office/drawing/2014/main" id="{6CC0DF05-D92E-4F4D-B32F-C11A4A556D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225" y="3340760"/>
            <a:ext cx="342742" cy="342742"/>
          </a:xfrm>
          <a:prstGeom prst="rect">
            <a:avLst/>
          </a:prstGeom>
        </p:spPr>
      </p:pic>
      <p:pic>
        <p:nvPicPr>
          <p:cNvPr id="83" name="グラフィックス 82" descr="ハーベイ ボール 0% 単色塗りつぶし">
            <a:extLst>
              <a:ext uri="{FF2B5EF4-FFF2-40B4-BE49-F238E27FC236}">
                <a16:creationId xmlns:a16="http://schemas.microsoft.com/office/drawing/2014/main" id="{910E9CB8-B097-0145-B545-0311610535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225" y="3966738"/>
            <a:ext cx="342742" cy="342742"/>
          </a:xfrm>
          <a:prstGeom prst="rect">
            <a:avLst/>
          </a:prstGeom>
        </p:spPr>
      </p:pic>
      <p:pic>
        <p:nvPicPr>
          <p:cNvPr id="84" name="グラフィックス 83" descr="ハーベイ ボール 0% 単色塗りつぶし">
            <a:extLst>
              <a:ext uri="{FF2B5EF4-FFF2-40B4-BE49-F238E27FC236}">
                <a16:creationId xmlns:a16="http://schemas.microsoft.com/office/drawing/2014/main" id="{FDE01E4D-A9BE-3440-8CD5-03EBD988E7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225" y="4592716"/>
            <a:ext cx="342742" cy="342742"/>
          </a:xfrm>
          <a:prstGeom prst="rect">
            <a:avLst/>
          </a:prstGeom>
        </p:spPr>
      </p:pic>
      <p:pic>
        <p:nvPicPr>
          <p:cNvPr id="85" name="グラフィックス 84" descr="ハーベイ ボール 0% 単色塗りつぶし">
            <a:extLst>
              <a:ext uri="{FF2B5EF4-FFF2-40B4-BE49-F238E27FC236}">
                <a16:creationId xmlns:a16="http://schemas.microsoft.com/office/drawing/2014/main" id="{C963E7FF-3246-E942-A000-D87B323ACA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4166" y="5218693"/>
            <a:ext cx="342742" cy="342742"/>
          </a:xfrm>
          <a:prstGeom prst="rect">
            <a:avLst/>
          </a:prstGeom>
        </p:spPr>
      </p:pic>
      <p:sp>
        <p:nvSpPr>
          <p:cNvPr id="45" name="右矢印 44">
            <a:extLst>
              <a:ext uri="{FF2B5EF4-FFF2-40B4-BE49-F238E27FC236}">
                <a16:creationId xmlns:a16="http://schemas.microsoft.com/office/drawing/2014/main" id="{EF56B255-74C6-B349-9A8D-CC52471B8774}"/>
              </a:ext>
            </a:extLst>
          </p:cNvPr>
          <p:cNvSpPr/>
          <p:nvPr/>
        </p:nvSpPr>
        <p:spPr>
          <a:xfrm>
            <a:off x="4612901" y="3582578"/>
            <a:ext cx="719537" cy="917058"/>
          </a:xfrm>
          <a:prstGeom prst="rightArrow">
            <a:avLst>
              <a:gd name="adj1" fmla="val 50000"/>
              <a:gd name="adj2" fmla="val 6427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013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5">
            <a:extLst>
              <a:ext uri="{FF2B5EF4-FFF2-40B4-BE49-F238E27FC236}">
                <a16:creationId xmlns:a16="http://schemas.microsoft.com/office/drawing/2014/main" id="{0FDA380E-66D7-0341-904B-B2458D9C8C85}"/>
              </a:ext>
            </a:extLst>
          </p:cNvPr>
          <p:cNvSpPr/>
          <p:nvPr/>
        </p:nvSpPr>
        <p:spPr>
          <a:xfrm>
            <a:off x="471488" y="1784350"/>
            <a:ext cx="4481512" cy="4140000"/>
          </a:xfrm>
          <a:prstGeom prst="roundRect">
            <a:avLst>
              <a:gd name="adj" fmla="val 1809"/>
            </a:avLst>
          </a:prstGeom>
          <a:solidFill>
            <a:schemeClr val="bg1"/>
          </a:solidFill>
          <a:ln w="9525" cap="flat" cmpd="sng" algn="ctr">
            <a:noFill/>
            <a:prstDash val="solid"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39000" tIns="39000" rIns="39000" bIns="39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03000">
              <a:defRPr/>
            </a:pPr>
            <a:endParaRPr kumimoji="1" lang="ja-JP" altLang="en-US" sz="1600" kern="0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cs typeface="Meiryo UI" panose="020B0604030504040204" pitchFamily="50" charset="-128"/>
            </a:endParaRPr>
          </a:p>
        </p:txBody>
      </p:sp>
      <p:sp>
        <p:nvSpPr>
          <p:cNvPr id="31" name="フリーフォーム 30">
            <a:extLst>
              <a:ext uri="{FF2B5EF4-FFF2-40B4-BE49-F238E27FC236}">
                <a16:creationId xmlns:a16="http://schemas.microsoft.com/office/drawing/2014/main" id="{9233C511-9A5C-6948-9F67-EA4DFCD9E9D8}"/>
              </a:ext>
            </a:extLst>
          </p:cNvPr>
          <p:cNvSpPr/>
          <p:nvPr/>
        </p:nvSpPr>
        <p:spPr>
          <a:xfrm>
            <a:off x="471488" y="1784350"/>
            <a:ext cx="4481512" cy="534053"/>
          </a:xfrm>
          <a:custGeom>
            <a:avLst/>
            <a:gdLst>
              <a:gd name="connsiteX0" fmla="*/ 74893 w 4140000"/>
              <a:gd name="connsiteY0" fmla="*/ 0 h 534053"/>
              <a:gd name="connsiteX1" fmla="*/ 4065107 w 4140000"/>
              <a:gd name="connsiteY1" fmla="*/ 0 h 534053"/>
              <a:gd name="connsiteX2" fmla="*/ 4140000 w 4140000"/>
              <a:gd name="connsiteY2" fmla="*/ 74893 h 534053"/>
              <a:gd name="connsiteX3" fmla="*/ 4140000 w 4140000"/>
              <a:gd name="connsiteY3" fmla="*/ 534053 h 534053"/>
              <a:gd name="connsiteX4" fmla="*/ 0 w 4140000"/>
              <a:gd name="connsiteY4" fmla="*/ 534053 h 534053"/>
              <a:gd name="connsiteX5" fmla="*/ 0 w 4140000"/>
              <a:gd name="connsiteY5" fmla="*/ 74893 h 534053"/>
              <a:gd name="connsiteX6" fmla="*/ 74893 w 4140000"/>
              <a:gd name="connsiteY6" fmla="*/ 0 h 53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40000" h="534053">
                <a:moveTo>
                  <a:pt x="74893" y="0"/>
                </a:moveTo>
                <a:lnTo>
                  <a:pt x="4065107" y="0"/>
                </a:lnTo>
                <a:cubicBezTo>
                  <a:pt x="4106469" y="0"/>
                  <a:pt x="4140000" y="33531"/>
                  <a:pt x="4140000" y="74893"/>
                </a:cubicBezTo>
                <a:lnTo>
                  <a:pt x="4140000" y="534053"/>
                </a:lnTo>
                <a:lnTo>
                  <a:pt x="0" y="534053"/>
                </a:lnTo>
                <a:lnTo>
                  <a:pt x="0" y="74893"/>
                </a:lnTo>
                <a:cubicBezTo>
                  <a:pt x="0" y="33531"/>
                  <a:pt x="33531" y="0"/>
                  <a:pt x="74893" y="0"/>
                </a:cubicBezTo>
                <a:close/>
              </a:path>
            </a:pathLst>
          </a:custGeom>
          <a:solidFill>
            <a:schemeClr val="accent6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</a:rPr>
              <a:t>202*</a:t>
            </a:r>
            <a:r>
              <a:rPr kumimoji="1" lang="ja-JP" altLang="en-US" sz="1600" b="1">
                <a:solidFill>
                  <a:schemeClr val="bg1"/>
                </a:solidFill>
              </a:rPr>
              <a:t>年度の活動方針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77377C-D717-40E4-A1D7-2ECF05E77F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648000"/>
          </a:xfrm>
        </p:spPr>
        <p:txBody>
          <a:bodyPr>
            <a:normAutofit/>
          </a:bodyPr>
          <a:lstStyle/>
          <a:p>
            <a:pPr lvl="0"/>
            <a:r>
              <a:rPr lang="en-US" altLang="ja-JP" dirty="0"/>
              <a:t>202*</a:t>
            </a:r>
            <a:r>
              <a:rPr lang="ja-JP" altLang="en-US"/>
              <a:t>年度の活動方針は以下のように設定。</a:t>
            </a:r>
          </a:p>
          <a:p>
            <a:pPr lvl="0"/>
            <a:r>
              <a:rPr lang="ja-JP" altLang="en-US"/>
              <a:t>予算は○○○を行い、○○○万円を計上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591549-6B50-4FE7-8E11-464C8A15B99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>
            <a:normAutofit/>
          </a:bodyPr>
          <a:lstStyle/>
          <a:p>
            <a:fld id="{2CF39A64-FD95-C144-B37D-DFADB2595A9F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66F3D53-D1E0-45F3-B4B9-8B186830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202*</a:t>
            </a:r>
            <a:r>
              <a:rPr lang="ja-JP" altLang="ja-JP"/>
              <a:t>年度の活動計画</a:t>
            </a:r>
            <a:endParaRPr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E2C3113-BD2D-0444-9794-F744E95FF7C2}"/>
              </a:ext>
            </a:extLst>
          </p:cNvPr>
          <p:cNvSpPr txBox="1"/>
          <p:nvPr/>
        </p:nvSpPr>
        <p:spPr>
          <a:xfrm>
            <a:off x="822244" y="3271443"/>
            <a:ext cx="3780000" cy="2268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indent="-342900">
              <a:lnSpc>
                <a:spcPct val="20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kumimoji="1" lang="ja-JP" altLang="en-US" sz="1600" b="1"/>
              <a:t>○○○○○○業務の効率化</a:t>
            </a:r>
            <a:endParaRPr kumimoji="1" lang="en-US" altLang="ja-JP" sz="1600" b="1" dirty="0"/>
          </a:p>
          <a:p>
            <a:pPr marL="342900" indent="-342900">
              <a:lnSpc>
                <a:spcPct val="20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kumimoji="1" lang="ja-JP" altLang="en-US" sz="1600" b="1"/>
              <a:t>○○○の実施による○○数の拡大</a:t>
            </a:r>
            <a:endParaRPr kumimoji="1" lang="en-US" altLang="ja-JP" sz="1600" b="1" dirty="0"/>
          </a:p>
          <a:p>
            <a:pPr marL="342900" indent="-342900">
              <a:lnSpc>
                <a:spcPct val="20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kumimoji="1" lang="ja-JP" altLang="en-US" sz="1600" b="1"/>
              <a:t>○○○が蓄積できる体制づくり</a:t>
            </a:r>
            <a:endParaRPr kumimoji="1" lang="en-US" altLang="ja-JP" sz="1600" b="1" dirty="0"/>
          </a:p>
          <a:p>
            <a:pPr marL="342900" indent="-342900">
              <a:lnSpc>
                <a:spcPct val="20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kumimoji="1" lang="ja-JP" altLang="en-US" sz="1600" b="1"/>
              <a:t>○○○人材の確保</a:t>
            </a:r>
            <a:endParaRPr kumimoji="1" lang="ja-JP" altLang="en-US" sz="16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8DDAF0C-449D-6348-8917-23AFFB6B991E}"/>
              </a:ext>
            </a:extLst>
          </p:cNvPr>
          <p:cNvSpPr txBox="1"/>
          <p:nvPr/>
        </p:nvSpPr>
        <p:spPr>
          <a:xfrm>
            <a:off x="822244" y="2556868"/>
            <a:ext cx="3780000" cy="432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/>
              <a:t>以下を</a:t>
            </a:r>
            <a:r>
              <a:rPr kumimoji="1" lang="en-US" altLang="ja-JP" sz="1400" dirty="0"/>
              <a:t>202*</a:t>
            </a:r>
            <a:r>
              <a:rPr kumimoji="1" lang="ja-JP" altLang="en-US" sz="1400"/>
              <a:t>年度の活動方針とします</a:t>
            </a:r>
            <a:endParaRPr kumimoji="1" lang="en-US" altLang="ja-JP" sz="1400" dirty="0"/>
          </a:p>
        </p:txBody>
      </p:sp>
      <p:sp>
        <p:nvSpPr>
          <p:cNvPr id="38" name="角丸四角形 37">
            <a:extLst>
              <a:ext uri="{FF2B5EF4-FFF2-40B4-BE49-F238E27FC236}">
                <a16:creationId xmlns:a16="http://schemas.microsoft.com/office/drawing/2014/main" id="{312493A0-436A-2B47-A38B-E97660F282EC}"/>
              </a:ext>
            </a:extLst>
          </p:cNvPr>
          <p:cNvSpPr/>
          <p:nvPr/>
        </p:nvSpPr>
        <p:spPr>
          <a:xfrm>
            <a:off x="5354555" y="1780784"/>
            <a:ext cx="4140000" cy="360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en-US" altLang="ja-JP" sz="1400" b="1" dirty="0"/>
              <a:t>202*</a:t>
            </a:r>
            <a:r>
              <a:rPr kumimoji="1" lang="ja-JP" altLang="en-US" sz="1400" b="1"/>
              <a:t>年度の取り組み施策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EF9A892-8BD1-254E-B233-DA027B0694A4}"/>
              </a:ext>
            </a:extLst>
          </p:cNvPr>
          <p:cNvSpPr txBox="1"/>
          <p:nvPr/>
        </p:nvSpPr>
        <p:spPr>
          <a:xfrm>
            <a:off x="5354555" y="2274568"/>
            <a:ext cx="4140000" cy="1548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234900" indent="-234900">
              <a:lnSpc>
                <a:spcPct val="150000"/>
              </a:lnSpc>
              <a:buFont typeface="Wingdings" pitchFamily="2" charset="2"/>
              <a:buChar char="l"/>
            </a:pPr>
            <a:r>
              <a:rPr kumimoji="1" lang="ja-JP" altLang="en-US" sz="1200"/>
              <a:t>コンテンツ作成：月○本</a:t>
            </a:r>
            <a:endParaRPr kumimoji="1" lang="en-US" altLang="ja-JP" sz="1200" dirty="0"/>
          </a:p>
          <a:p>
            <a:pPr marL="234900" indent="-234900">
              <a:lnSpc>
                <a:spcPct val="150000"/>
              </a:lnSpc>
              <a:buFont typeface="Wingdings" pitchFamily="2" charset="2"/>
              <a:buChar char="l"/>
            </a:pPr>
            <a:r>
              <a:rPr kumimoji="1" lang="ja-JP" altLang="en-US" sz="1200"/>
              <a:t>展示会出展：○○月・○○月</a:t>
            </a:r>
            <a:endParaRPr kumimoji="1" lang="en-US" altLang="ja-JP" sz="1200" dirty="0"/>
          </a:p>
          <a:p>
            <a:pPr marL="234900" indent="-234900">
              <a:lnSpc>
                <a:spcPct val="150000"/>
              </a:lnSpc>
              <a:buFont typeface="Wingdings" pitchFamily="2" charset="2"/>
              <a:buChar char="l"/>
            </a:pPr>
            <a:r>
              <a:rPr kumimoji="1" lang="ja-JP" altLang="en-US" sz="1200"/>
              <a:t>ウェビナー：月○回</a:t>
            </a:r>
            <a:endParaRPr kumimoji="1" lang="en-US" altLang="ja-JP" sz="1200" dirty="0"/>
          </a:p>
          <a:p>
            <a:pPr marL="234900" indent="-234900">
              <a:lnSpc>
                <a:spcPct val="150000"/>
              </a:lnSpc>
              <a:buFont typeface="Wingdings" pitchFamily="2" charset="2"/>
              <a:buChar char="l"/>
            </a:pPr>
            <a:r>
              <a:rPr kumimoji="1" lang="ja-JP" altLang="en-US" sz="1200"/>
              <a:t>受注率向上施策： ○○月</a:t>
            </a:r>
            <a:r>
              <a:rPr kumimoji="1" lang="en-US" altLang="ja-JP" sz="1200" dirty="0"/>
              <a:t>〜</a:t>
            </a:r>
            <a:r>
              <a:rPr kumimoji="1" lang="ja-JP" altLang="en-US" sz="1200"/>
              <a:t>○○月</a:t>
            </a:r>
            <a:endParaRPr kumimoji="1" lang="en-US" altLang="ja-JP" sz="1200" dirty="0"/>
          </a:p>
          <a:p>
            <a:pPr marL="234900" indent="-234900">
              <a:lnSpc>
                <a:spcPct val="150000"/>
              </a:lnSpc>
              <a:buFont typeface="Wingdings" pitchFamily="2" charset="2"/>
              <a:buChar char="l"/>
            </a:pPr>
            <a:r>
              <a:rPr kumimoji="1" lang="ja-JP" altLang="en-US" sz="1200"/>
              <a:t>デジタル広告：</a:t>
            </a:r>
            <a:r>
              <a:rPr kumimoji="1" lang="en-US" altLang="ja-JP" sz="1200" dirty="0"/>
              <a:t>000</a:t>
            </a:r>
            <a:r>
              <a:rPr kumimoji="1" lang="ja-JP" altLang="en-US" sz="1200"/>
              <a:t>万円</a:t>
            </a:r>
            <a:r>
              <a:rPr kumimoji="1" lang="en-US" altLang="ja-JP" sz="1200" dirty="0"/>
              <a:t>/</a:t>
            </a:r>
            <a:r>
              <a:rPr kumimoji="1" lang="ja-JP" altLang="en-US" sz="1200"/>
              <a:t>月</a:t>
            </a:r>
            <a:endParaRPr kumimoji="1" lang="en-US" altLang="ja-JP" sz="1200" dirty="0"/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6EC5A260-DFF1-BE4A-A850-A9B9278DA2B3}"/>
              </a:ext>
            </a:extLst>
          </p:cNvPr>
          <p:cNvSpPr/>
          <p:nvPr/>
        </p:nvSpPr>
        <p:spPr>
          <a:xfrm>
            <a:off x="5354555" y="3946741"/>
            <a:ext cx="4140000" cy="360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en-US" altLang="ja-JP" sz="1400" b="1" dirty="0"/>
              <a:t>202*</a:t>
            </a:r>
            <a:r>
              <a:rPr kumimoji="1" lang="ja-JP" altLang="en-US" sz="1400" b="1"/>
              <a:t>年度のマーケティング予算</a:t>
            </a:r>
            <a:endParaRPr kumimoji="1" lang="ja-JP" altLang="en-US" sz="14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4AD65A0-AD33-0942-9E6C-224513467E67}"/>
              </a:ext>
            </a:extLst>
          </p:cNvPr>
          <p:cNvSpPr txBox="1"/>
          <p:nvPr/>
        </p:nvSpPr>
        <p:spPr>
          <a:xfrm>
            <a:off x="5354555" y="4405444"/>
            <a:ext cx="4140000" cy="4334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b="1"/>
              <a:t>○○○万円</a:t>
            </a:r>
            <a:endParaRPr kumimoji="1" lang="en-US" altLang="ja-JP" sz="14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D8D5892-3466-1A44-887F-935D904AF8D0}"/>
              </a:ext>
            </a:extLst>
          </p:cNvPr>
          <p:cNvSpPr txBox="1"/>
          <p:nvPr/>
        </p:nvSpPr>
        <p:spPr>
          <a:xfrm>
            <a:off x="5354555" y="4937607"/>
            <a:ext cx="4140000" cy="97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234900" indent="-234900">
              <a:lnSpc>
                <a:spcPct val="150000"/>
              </a:lnSpc>
              <a:buFont typeface="Wingdings" pitchFamily="2" charset="2"/>
              <a:buChar char="l"/>
            </a:pPr>
            <a:r>
              <a:rPr kumimoji="1" lang="ja-JP" altLang="en-US" sz="1200"/>
              <a:t>デジタル広告費：○○○万円</a:t>
            </a:r>
            <a:endParaRPr kumimoji="1" lang="en-US" altLang="ja-JP" sz="1200" dirty="0"/>
          </a:p>
          <a:p>
            <a:pPr marL="234900" indent="-234900">
              <a:lnSpc>
                <a:spcPct val="150000"/>
              </a:lnSpc>
              <a:buFont typeface="Wingdings" pitchFamily="2" charset="2"/>
              <a:buChar char="l"/>
            </a:pPr>
            <a:r>
              <a:rPr kumimoji="1" lang="ja-JP" altLang="en-US" sz="1200"/>
              <a:t>コンテンツ作成費：○○○万円</a:t>
            </a:r>
            <a:endParaRPr kumimoji="1" lang="en-US" altLang="ja-JP" sz="1200" dirty="0"/>
          </a:p>
          <a:p>
            <a:pPr marL="234900" indent="-234900">
              <a:lnSpc>
                <a:spcPct val="150000"/>
              </a:lnSpc>
              <a:buFont typeface="Wingdings" pitchFamily="2" charset="2"/>
              <a:buChar char="l"/>
            </a:pPr>
            <a:r>
              <a:rPr kumimoji="1" lang="ja-JP" altLang="en-US" sz="1200"/>
              <a:t>イベント運営費：○○○万円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977892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FA88B95-0213-AA46-A20C-E9660A297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34488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en-US"/>
              <a:t>アジェンダ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03D1449-4263-9D4F-84FB-1F8D23F6E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E5F4CD-595A-6C4F-9F99-FB7482B22898}"/>
              </a:ext>
            </a:extLst>
          </p:cNvPr>
          <p:cNvSpPr txBox="1"/>
          <p:nvPr/>
        </p:nvSpPr>
        <p:spPr>
          <a:xfrm>
            <a:off x="1911256" y="1629000"/>
            <a:ext cx="6120000" cy="3600000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昨年度の振り返りと次年度の活動計画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 b="1"/>
              <a:t>次年度の目標と現状の確認</a:t>
            </a:r>
            <a:endParaRPr kumimoji="1" lang="en-US" altLang="ja-JP" sz="2000" b="1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課題の設定と優先順位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打ち手の設定と実行方法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予算の設定と実行スケジュール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695700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E06228-8A80-6146-8B20-A30995DC32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648000"/>
          </a:xfrm>
        </p:spPr>
        <p:txBody>
          <a:bodyPr>
            <a:normAutofit/>
          </a:bodyPr>
          <a:lstStyle/>
          <a:p>
            <a:pPr lvl="0"/>
            <a:r>
              <a:rPr lang="en-US" altLang="ja-JP" dirty="0"/>
              <a:t>202*</a:t>
            </a:r>
            <a:r>
              <a:rPr lang="ja-JP" altLang="en-US"/>
              <a:t>年度の目標契約数は○○○件（昨年度比○○○％）。</a:t>
            </a:r>
          </a:p>
          <a:p>
            <a:pPr lvl="0"/>
            <a:r>
              <a:rPr lang="ja-JP" altLang="en-US"/>
              <a:t>達成に向けては、更なるリードの獲得と商談数の増加が必要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03D1449-4263-9D4F-84FB-1F8D23F6E89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0FA88B95-0213-AA46-A20C-E9660A297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202</a:t>
            </a:r>
            <a:r>
              <a:rPr lang="en-US" altLang="ja-JP" dirty="0"/>
              <a:t>*</a:t>
            </a:r>
            <a:r>
              <a:rPr lang="ja-JP" altLang="ja-JP"/>
              <a:t>年度の販売計画</a:t>
            </a:r>
            <a:endParaRPr lang="ja-JP" altLang="en-US"/>
          </a:p>
        </p:txBody>
      </p:sp>
      <p:pic>
        <p:nvPicPr>
          <p:cNvPr id="15" name="Google Shape;133;gd02c3bbe01_0_156" title="グラフ">
            <a:extLst>
              <a:ext uri="{FF2B5EF4-FFF2-40B4-BE49-F238E27FC236}">
                <a16:creationId xmlns:a16="http://schemas.microsoft.com/office/drawing/2014/main" id="{75C195C5-87F3-2244-8FF4-128F8759E53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35782" y="1828596"/>
            <a:ext cx="4634435" cy="287565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</p:pic>
      <p:graphicFrame>
        <p:nvGraphicFramePr>
          <p:cNvPr id="16" name="Google Shape;132;gd02c3bbe01_0_156">
            <a:extLst>
              <a:ext uri="{FF2B5EF4-FFF2-40B4-BE49-F238E27FC236}">
                <a16:creationId xmlns:a16="http://schemas.microsoft.com/office/drawing/2014/main" id="{2C624795-8FFC-204F-A7E8-B209254FA4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0645906"/>
              </p:ext>
            </p:extLst>
          </p:nvPr>
        </p:nvGraphicFramePr>
        <p:xfrm>
          <a:off x="471488" y="5120411"/>
          <a:ext cx="8999538" cy="8120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99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9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99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endParaRPr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endParaRPr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endParaRPr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endParaRPr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202</a:t>
                      </a:r>
                      <a:r>
                        <a:rPr lang="en-US" altLang="ja-JP" sz="12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*</a:t>
                      </a:r>
                      <a:endParaRPr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</a:t>
                      </a:r>
                      <a:endParaRPr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125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145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170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○○○件</a:t>
                      </a:r>
                      <a:endParaRPr sz="1200" b="0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実績</a:t>
                      </a:r>
                      <a:endParaRPr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105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130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150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180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38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C626796-E2A7-EC48-8C9C-5C213C740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038" y="926216"/>
            <a:ext cx="9000000" cy="576000"/>
          </a:xfrm>
        </p:spPr>
        <p:txBody>
          <a:bodyPr>
            <a:normAutofit lnSpcReduction="10000"/>
          </a:bodyPr>
          <a:lstStyle/>
          <a:p>
            <a:pPr lvl="0"/>
            <a:r>
              <a:rPr lang="ja-JP" altLang="en-US"/>
              <a:t>販売計画の達成に向けマーケティング部門の</a:t>
            </a:r>
            <a:r>
              <a:rPr lang="en" altLang="ja-JP" dirty="0"/>
              <a:t>KPI</a:t>
            </a:r>
            <a:r>
              <a:rPr lang="ja-JP" altLang="en-US"/>
              <a:t>を以下のように設定。</a:t>
            </a:r>
          </a:p>
          <a:p>
            <a:pPr lvl="0"/>
            <a:r>
              <a:rPr lang="ja-JP" altLang="en-US"/>
              <a:t>○○○○を強化し、リード数の拡大を目指す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FC6531-7C3F-684F-91CE-3C642CD603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47ECD1D3-3703-3443-8EC8-8442A89C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202</a:t>
            </a:r>
            <a:r>
              <a:rPr lang="en-US" altLang="ja-JP" dirty="0"/>
              <a:t>*</a:t>
            </a:r>
            <a:r>
              <a:rPr lang="ja-JP" altLang="ja-JP"/>
              <a:t>年度のマーケティング部門の目標設定</a:t>
            </a:r>
            <a:endParaRPr lang="ja-JP" altLang="en-US"/>
          </a:p>
        </p:txBody>
      </p:sp>
      <p:graphicFrame>
        <p:nvGraphicFramePr>
          <p:cNvPr id="8" name="Google Shape;141;gdcc6f8fe62_0_61">
            <a:extLst>
              <a:ext uri="{FF2B5EF4-FFF2-40B4-BE49-F238E27FC236}">
                <a16:creationId xmlns:a16="http://schemas.microsoft.com/office/drawing/2014/main" id="{D4AAA83A-0205-B848-A88F-4694107320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048942"/>
              </p:ext>
            </p:extLst>
          </p:nvPr>
        </p:nvGraphicFramePr>
        <p:xfrm>
          <a:off x="688988" y="4767369"/>
          <a:ext cx="8648350" cy="111804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70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6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5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9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3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78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33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rgbClr val="FFFFFF"/>
                          </a:solidFill>
                        </a:rPr>
                        <a:t>マーケティング</a:t>
                      </a:r>
                      <a:endParaRPr sz="1400" b="1" i="0" u="none" strike="noStrike" cap="none" dirty="0">
                        <a:solidFill>
                          <a:srgbClr val="FFFFFF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rgbClr val="FFFFFF"/>
                          </a:solidFill>
                        </a:rPr>
                        <a:t>インサイドセールス</a:t>
                      </a:r>
                      <a:endParaRPr sz="1400" b="1" i="0" u="none" strike="noStrike" cap="none">
                        <a:solidFill>
                          <a:srgbClr val="FFFFFF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rgbClr val="FFFFFF"/>
                          </a:solidFill>
                        </a:rPr>
                        <a:t>フィールドセールス</a:t>
                      </a:r>
                      <a:endParaRPr sz="1400" b="1" i="0" u="none" strike="noStrike" cap="none">
                        <a:solidFill>
                          <a:srgbClr val="FFFFFF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rgbClr val="FFFFFF"/>
                          </a:solidFill>
                        </a:rPr>
                        <a:t>サポート/サクセス</a:t>
                      </a:r>
                      <a:endParaRPr sz="1400" b="1" i="0" u="none" strike="noStrike" cap="none" dirty="0">
                        <a:solidFill>
                          <a:srgbClr val="FFFFFF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solidFill>
                            <a:srgbClr val="1B224C"/>
                          </a:solidFill>
                        </a:rPr>
                        <a:t>目標</a:t>
                      </a:r>
                      <a:endParaRPr sz="1400" b="0" i="0" u="none" strike="noStrike" cap="none">
                        <a:solidFill>
                          <a:srgbClr val="1B224C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solidFill>
                            <a:srgbClr val="00ACB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0件/月</a:t>
                      </a:r>
                      <a:endParaRPr sz="1400" b="0" i="0" u="none" strike="noStrike" cap="none">
                        <a:solidFill>
                          <a:srgbClr val="00ACBA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solidFill>
                            <a:srgbClr val="1B224C"/>
                          </a:solidFill>
                        </a:rPr>
                        <a:t>目標</a:t>
                      </a:r>
                      <a:endParaRPr sz="1400" b="0" i="0" u="none" strike="noStrike" cap="none">
                        <a:solidFill>
                          <a:srgbClr val="1B224C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solidFill>
                            <a:srgbClr val="00ACBA"/>
                          </a:solidFill>
                        </a:rPr>
                        <a:t>0件/月</a:t>
                      </a:r>
                      <a:endParaRPr sz="1400" b="0" i="0" u="none" strike="noStrike" cap="none">
                        <a:solidFill>
                          <a:srgbClr val="00ACBA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solidFill>
                            <a:srgbClr val="1B224C"/>
                          </a:solidFill>
                        </a:rPr>
                        <a:t>目標</a:t>
                      </a:r>
                      <a:endParaRPr sz="1400" b="0" i="0" u="none" strike="noStrike" cap="none">
                        <a:solidFill>
                          <a:srgbClr val="1B224C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solidFill>
                            <a:srgbClr val="00ACBA"/>
                          </a:solidFill>
                        </a:rPr>
                        <a:t>0件/月</a:t>
                      </a:r>
                      <a:endParaRPr sz="1400" b="0" i="0" u="none" strike="noStrike" cap="none">
                        <a:solidFill>
                          <a:srgbClr val="00ACBA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solidFill>
                            <a:srgbClr val="1B224C"/>
                          </a:solidFill>
                        </a:rPr>
                        <a:t>目標</a:t>
                      </a:r>
                      <a:endParaRPr sz="1400" b="0" i="0" u="none" strike="noStrike" cap="none">
                        <a:solidFill>
                          <a:srgbClr val="1B224C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solidFill>
                            <a:srgbClr val="00ACBA"/>
                          </a:solidFill>
                        </a:rPr>
                        <a:t>0件/月</a:t>
                      </a:r>
                      <a:endParaRPr sz="1400" b="0" i="0" u="none" strike="noStrike" cap="none">
                        <a:solidFill>
                          <a:srgbClr val="00ACBA"/>
                        </a:solidFill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/>
                        <a:t>現状</a:t>
                      </a:r>
                      <a:endParaRPr sz="1400" b="0" i="0" u="none" strike="noStrike" cap="none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0件/月</a:t>
                      </a:r>
                      <a:endParaRPr sz="14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/>
                        <a:t>現状</a:t>
                      </a:r>
                      <a:endParaRPr sz="1400" b="0" i="0" u="none" strike="noStrike" cap="none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/>
                        <a:t>0件/月</a:t>
                      </a:r>
                      <a:endParaRPr sz="1400" b="0" i="0" u="none" strike="noStrike" cap="none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/>
                        <a:t>現状</a:t>
                      </a:r>
                      <a:endParaRPr sz="1400" b="0" i="0" u="none" strike="noStrike" cap="none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/>
                        <a:t>0件/月</a:t>
                      </a:r>
                      <a:endParaRPr sz="1400" b="0" i="0" u="none" strike="noStrike" cap="none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/>
                        <a:t>現状</a:t>
                      </a:r>
                      <a:endParaRPr sz="1400" b="0" i="0" u="none" strike="noStrike" cap="none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/>
                        <a:t>0件/月</a:t>
                      </a:r>
                      <a:endParaRPr sz="1400" b="0" i="0" u="none" strike="noStrike" cap="none" dirty="0">
                        <a:latin typeface="MS PGothic"/>
                        <a:ea typeface="MS PGothic"/>
                        <a:cs typeface="MS PGothic"/>
                        <a:sym typeface="MS PGothic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9" name="Google Shape;142;gdcc6f8fe62_0_61">
            <a:extLst>
              <a:ext uri="{FF2B5EF4-FFF2-40B4-BE49-F238E27FC236}">
                <a16:creationId xmlns:a16="http://schemas.microsoft.com/office/drawing/2014/main" id="{CF0BCD52-D7A9-AD4C-9345-05324FBB2C3E}"/>
              </a:ext>
            </a:extLst>
          </p:cNvPr>
          <p:cNvGrpSpPr/>
          <p:nvPr/>
        </p:nvGrpSpPr>
        <p:grpSpPr>
          <a:xfrm>
            <a:off x="615521" y="1798804"/>
            <a:ext cx="8855504" cy="492000"/>
            <a:chOff x="2734" y="0"/>
            <a:chExt cx="8855504" cy="492000"/>
          </a:xfrm>
        </p:grpSpPr>
        <p:sp>
          <p:nvSpPr>
            <p:cNvPr id="10" name="Google Shape;143;gdcc6f8fe62_0_61">
              <a:extLst>
                <a:ext uri="{FF2B5EF4-FFF2-40B4-BE49-F238E27FC236}">
                  <a16:creationId xmlns:a16="http://schemas.microsoft.com/office/drawing/2014/main" id="{3FA6E723-C481-9548-8CFA-ADFC7213D789}"/>
                </a:ext>
              </a:extLst>
            </p:cNvPr>
            <p:cNvSpPr/>
            <p:nvPr/>
          </p:nvSpPr>
          <p:spPr>
            <a:xfrm>
              <a:off x="2734" y="0"/>
              <a:ext cx="2427900" cy="492000"/>
            </a:xfrm>
            <a:prstGeom prst="homePlate">
              <a:avLst>
                <a:gd name="adj" fmla="val 50000"/>
              </a:avLst>
            </a:prstGeom>
            <a:solidFill>
              <a:srgbClr val="1B224C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rgbClr val="000000"/>
                </a:solidFill>
                <a:latin typeface="+mn-ea"/>
                <a:cs typeface="Arial"/>
                <a:sym typeface="Arial"/>
              </a:endParaRPr>
            </a:p>
          </p:txBody>
        </p:sp>
        <p:sp>
          <p:nvSpPr>
            <p:cNvPr id="11" name="Google Shape;144;gdcc6f8fe62_0_61">
              <a:extLst>
                <a:ext uri="{FF2B5EF4-FFF2-40B4-BE49-F238E27FC236}">
                  <a16:creationId xmlns:a16="http://schemas.microsoft.com/office/drawing/2014/main" id="{8A6F2EF3-6CCC-8342-ACD2-9D7028E16100}"/>
                </a:ext>
              </a:extLst>
            </p:cNvPr>
            <p:cNvSpPr txBox="1"/>
            <p:nvPr/>
          </p:nvSpPr>
          <p:spPr>
            <a:xfrm>
              <a:off x="2734" y="0"/>
              <a:ext cx="2304900" cy="49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0" rIns="72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MS PGothic"/>
                <a:buNone/>
              </a:pPr>
              <a:r>
                <a:rPr lang="ja-JP" sz="1400" b="1" i="0" u="none" strike="noStrike" cap="none">
                  <a:solidFill>
                    <a:srgbClr val="FFFFFF"/>
                  </a:solidFill>
                  <a:latin typeface="+mn-ea"/>
                  <a:cs typeface="MS PGothic"/>
                  <a:sym typeface="MS PGothic"/>
                </a:rPr>
                <a:t>潜在顧客の獲得</a:t>
              </a:r>
              <a:endParaRPr sz="1400" b="1" i="0" u="none" strike="noStrike" cap="none" dirty="0">
                <a:solidFill>
                  <a:srgbClr val="000000"/>
                </a:solidFill>
                <a:latin typeface="+mn-ea"/>
                <a:cs typeface="Arial"/>
                <a:sym typeface="Arial"/>
              </a:endParaRPr>
            </a:p>
          </p:txBody>
        </p:sp>
        <p:sp>
          <p:nvSpPr>
            <p:cNvPr id="12" name="Google Shape;145;gdcc6f8fe62_0_61">
              <a:extLst>
                <a:ext uri="{FF2B5EF4-FFF2-40B4-BE49-F238E27FC236}">
                  <a16:creationId xmlns:a16="http://schemas.microsoft.com/office/drawing/2014/main" id="{DB33B31A-2037-124C-9EBE-B8D4018A1F88}"/>
                </a:ext>
              </a:extLst>
            </p:cNvPr>
            <p:cNvSpPr/>
            <p:nvPr/>
          </p:nvSpPr>
          <p:spPr>
            <a:xfrm>
              <a:off x="1928481" y="0"/>
              <a:ext cx="2809800" cy="492000"/>
            </a:xfrm>
            <a:prstGeom prst="chevron">
              <a:avLst>
                <a:gd name="adj" fmla="val 50000"/>
              </a:avLst>
            </a:prstGeom>
            <a:solidFill>
              <a:srgbClr val="1B224C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rgbClr val="000000"/>
                </a:solidFill>
                <a:latin typeface="+mn-ea"/>
                <a:cs typeface="Arial"/>
                <a:sym typeface="Arial"/>
              </a:endParaRPr>
            </a:p>
          </p:txBody>
        </p:sp>
        <p:sp>
          <p:nvSpPr>
            <p:cNvPr id="13" name="Google Shape;146;gdcc6f8fe62_0_61">
              <a:extLst>
                <a:ext uri="{FF2B5EF4-FFF2-40B4-BE49-F238E27FC236}">
                  <a16:creationId xmlns:a16="http://schemas.microsoft.com/office/drawing/2014/main" id="{7210B49A-D16B-6440-ABF0-887AA2BF1CFF}"/>
                </a:ext>
              </a:extLst>
            </p:cNvPr>
            <p:cNvSpPr txBox="1"/>
            <p:nvPr/>
          </p:nvSpPr>
          <p:spPr>
            <a:xfrm>
              <a:off x="2174443" y="0"/>
              <a:ext cx="2318100" cy="49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0" rIns="72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MS PGothic"/>
                <a:buNone/>
              </a:pPr>
              <a:r>
                <a:rPr lang="ja-JP" sz="1400" b="1" i="0" u="none" strike="noStrike" cap="none">
                  <a:solidFill>
                    <a:srgbClr val="FFFFFF"/>
                  </a:solidFill>
                  <a:latin typeface="+mn-ea"/>
                  <a:cs typeface="MS PGothic"/>
                  <a:sym typeface="MS PGothic"/>
                </a:rPr>
                <a:t>見込み顧客の育成</a:t>
              </a:r>
              <a:endParaRPr sz="1400" b="1" i="0" u="none" strike="noStrike" cap="none">
                <a:solidFill>
                  <a:srgbClr val="000000"/>
                </a:solidFill>
                <a:latin typeface="+mn-ea"/>
                <a:cs typeface="Arial"/>
                <a:sym typeface="Arial"/>
              </a:endParaRPr>
            </a:p>
          </p:txBody>
        </p:sp>
        <p:sp>
          <p:nvSpPr>
            <p:cNvPr id="14" name="Google Shape;147;gdcc6f8fe62_0_61">
              <a:extLst>
                <a:ext uri="{FF2B5EF4-FFF2-40B4-BE49-F238E27FC236}">
                  <a16:creationId xmlns:a16="http://schemas.microsoft.com/office/drawing/2014/main" id="{407D74D6-3707-A842-9505-652E24CFC490}"/>
                </a:ext>
              </a:extLst>
            </p:cNvPr>
            <p:cNvSpPr/>
            <p:nvPr/>
          </p:nvSpPr>
          <p:spPr>
            <a:xfrm>
              <a:off x="4278323" y="0"/>
              <a:ext cx="2655300" cy="492000"/>
            </a:xfrm>
            <a:prstGeom prst="chevron">
              <a:avLst>
                <a:gd name="adj" fmla="val 50000"/>
              </a:avLst>
            </a:prstGeom>
            <a:solidFill>
              <a:srgbClr val="1B224C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rgbClr val="000000"/>
                </a:solidFill>
                <a:latin typeface="+mn-ea"/>
                <a:cs typeface="Arial"/>
                <a:sym typeface="Arial"/>
              </a:endParaRPr>
            </a:p>
          </p:txBody>
        </p:sp>
        <p:sp>
          <p:nvSpPr>
            <p:cNvPr id="15" name="Google Shape;148;gdcc6f8fe62_0_61">
              <a:extLst>
                <a:ext uri="{FF2B5EF4-FFF2-40B4-BE49-F238E27FC236}">
                  <a16:creationId xmlns:a16="http://schemas.microsoft.com/office/drawing/2014/main" id="{A92D7806-0CB4-4D48-BABB-1693F5516B39}"/>
                </a:ext>
              </a:extLst>
            </p:cNvPr>
            <p:cNvSpPr txBox="1"/>
            <p:nvPr/>
          </p:nvSpPr>
          <p:spPr>
            <a:xfrm>
              <a:off x="4524285" y="0"/>
              <a:ext cx="2163300" cy="49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0" rIns="72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MS PGothic"/>
                <a:buNone/>
              </a:pPr>
              <a:r>
                <a:rPr lang="ja-JP" sz="1400" b="1" i="0" u="none" strike="noStrike" cap="none">
                  <a:solidFill>
                    <a:srgbClr val="FFFFFF"/>
                  </a:solidFill>
                  <a:latin typeface="+mn-ea"/>
                  <a:cs typeface="MS PGothic"/>
                  <a:sym typeface="MS PGothic"/>
                </a:rPr>
                <a:t>案件管理</a:t>
              </a:r>
              <a:endParaRPr sz="1400" b="1" i="0" u="none" strike="noStrike" cap="none">
                <a:solidFill>
                  <a:srgbClr val="000000"/>
                </a:solidFill>
                <a:latin typeface="+mn-ea"/>
                <a:cs typeface="Arial"/>
                <a:sym typeface="Arial"/>
              </a:endParaRPr>
            </a:p>
          </p:txBody>
        </p:sp>
        <p:sp>
          <p:nvSpPr>
            <p:cNvPr id="16" name="Google Shape;149;gdcc6f8fe62_0_61">
              <a:extLst>
                <a:ext uri="{FF2B5EF4-FFF2-40B4-BE49-F238E27FC236}">
                  <a16:creationId xmlns:a16="http://schemas.microsoft.com/office/drawing/2014/main" id="{DD64260E-1DE6-164D-83A5-F4F527F3EBB4}"/>
                </a:ext>
              </a:extLst>
            </p:cNvPr>
            <p:cNvSpPr/>
            <p:nvPr/>
          </p:nvSpPr>
          <p:spPr>
            <a:xfrm>
              <a:off x="6452538" y="0"/>
              <a:ext cx="2405700" cy="492000"/>
            </a:xfrm>
            <a:prstGeom prst="chevron">
              <a:avLst>
                <a:gd name="adj" fmla="val 50000"/>
              </a:avLst>
            </a:prstGeom>
            <a:solidFill>
              <a:srgbClr val="1B224C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rgbClr val="000000"/>
                </a:solidFill>
                <a:latin typeface="+mn-ea"/>
                <a:cs typeface="Arial"/>
                <a:sym typeface="Arial"/>
              </a:endParaRPr>
            </a:p>
          </p:txBody>
        </p:sp>
        <p:sp>
          <p:nvSpPr>
            <p:cNvPr id="17" name="Google Shape;150;gdcc6f8fe62_0_61">
              <a:extLst>
                <a:ext uri="{FF2B5EF4-FFF2-40B4-BE49-F238E27FC236}">
                  <a16:creationId xmlns:a16="http://schemas.microsoft.com/office/drawing/2014/main" id="{DFD342BD-EE4E-6148-A8E8-6DE7C0F19596}"/>
                </a:ext>
              </a:extLst>
            </p:cNvPr>
            <p:cNvSpPr txBox="1"/>
            <p:nvPr/>
          </p:nvSpPr>
          <p:spPr>
            <a:xfrm>
              <a:off x="6698500" y="0"/>
              <a:ext cx="1913700" cy="49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0" rIns="72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MS PGothic"/>
                <a:buNone/>
              </a:pPr>
              <a:r>
                <a:rPr lang="ja-JP" sz="1400" b="1" i="0" u="none" strike="noStrike" cap="none">
                  <a:solidFill>
                    <a:srgbClr val="FFFFFF"/>
                  </a:solidFill>
                  <a:latin typeface="+mn-ea"/>
                  <a:cs typeface="MS PGothic"/>
                  <a:sym typeface="MS PGothic"/>
                </a:rPr>
                <a:t>契約継続/追加</a:t>
              </a:r>
              <a:endParaRPr sz="1400" b="1" i="0" u="none" strike="noStrike" cap="none">
                <a:solidFill>
                  <a:srgbClr val="000000"/>
                </a:solidFill>
                <a:latin typeface="+mn-ea"/>
                <a:cs typeface="Arial"/>
                <a:sym typeface="Arial"/>
              </a:endParaRPr>
            </a:p>
          </p:txBody>
        </p:sp>
      </p:grpSp>
      <p:sp>
        <p:nvSpPr>
          <p:cNvPr id="18" name="Google Shape;151;gdcc6f8fe62_0_61">
            <a:extLst>
              <a:ext uri="{FF2B5EF4-FFF2-40B4-BE49-F238E27FC236}">
                <a16:creationId xmlns:a16="http://schemas.microsoft.com/office/drawing/2014/main" id="{5BA0E0AC-AA97-334C-9406-62BF43015547}"/>
              </a:ext>
            </a:extLst>
          </p:cNvPr>
          <p:cNvSpPr/>
          <p:nvPr/>
        </p:nvSpPr>
        <p:spPr>
          <a:xfrm>
            <a:off x="688988" y="2522904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訪問者数 0件</a:t>
            </a:r>
            <a:endParaRPr sz="1400" b="0" i="0" u="none" strike="noStrike" cap="none" dirty="0">
              <a:solidFill>
                <a:srgbClr val="1B224C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19" name="Google Shape;152;gdcc6f8fe62_0_61">
            <a:extLst>
              <a:ext uri="{FF2B5EF4-FFF2-40B4-BE49-F238E27FC236}">
                <a16:creationId xmlns:a16="http://schemas.microsoft.com/office/drawing/2014/main" id="{55B51E79-1136-9A48-A9E3-F561595EA45F}"/>
              </a:ext>
            </a:extLst>
          </p:cNvPr>
          <p:cNvSpPr/>
          <p:nvPr/>
        </p:nvSpPr>
        <p:spPr>
          <a:xfrm>
            <a:off x="688988" y="3198789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獲得率 0%</a:t>
            </a:r>
            <a:endParaRPr sz="1400" b="0" i="0" u="none" strike="noStrike" cap="none" dirty="0">
              <a:solidFill>
                <a:srgbClr val="000000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20" name="Google Shape;153;gdcc6f8fe62_0_61">
            <a:extLst>
              <a:ext uri="{FF2B5EF4-FFF2-40B4-BE49-F238E27FC236}">
                <a16:creationId xmlns:a16="http://schemas.microsoft.com/office/drawing/2014/main" id="{1F2485F9-BCFD-7641-9433-B2AF7897D9C3}"/>
              </a:ext>
            </a:extLst>
          </p:cNvPr>
          <p:cNvSpPr/>
          <p:nvPr/>
        </p:nvSpPr>
        <p:spPr>
          <a:xfrm>
            <a:off x="688988" y="3886876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見込み顧客数 0件</a:t>
            </a:r>
            <a:endParaRPr sz="1400" b="0" i="0" u="none" strike="noStrike" cap="none">
              <a:solidFill>
                <a:srgbClr val="000000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21" name="Google Shape;154;gdcc6f8fe62_0_61">
            <a:extLst>
              <a:ext uri="{FF2B5EF4-FFF2-40B4-BE49-F238E27FC236}">
                <a16:creationId xmlns:a16="http://schemas.microsoft.com/office/drawing/2014/main" id="{781129FE-E57D-D841-AB54-F75A59A836C3}"/>
              </a:ext>
            </a:extLst>
          </p:cNvPr>
          <p:cNvSpPr/>
          <p:nvPr/>
        </p:nvSpPr>
        <p:spPr>
          <a:xfrm rot="2700000">
            <a:off x="1431240" y="2948649"/>
            <a:ext cx="218920" cy="218920"/>
          </a:xfrm>
          <a:prstGeom prst="plus">
            <a:avLst>
              <a:gd name="adj" fmla="val 45259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22" name="Google Shape;155;gdcc6f8fe62_0_61">
            <a:extLst>
              <a:ext uri="{FF2B5EF4-FFF2-40B4-BE49-F238E27FC236}">
                <a16:creationId xmlns:a16="http://schemas.microsoft.com/office/drawing/2014/main" id="{F6EEDDD1-A2DD-0E47-90A5-9A6D7FEF71BD}"/>
              </a:ext>
            </a:extLst>
          </p:cNvPr>
          <p:cNvSpPr/>
          <p:nvPr/>
        </p:nvSpPr>
        <p:spPr>
          <a:xfrm>
            <a:off x="3003956" y="2518169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見込顧客数  0件</a:t>
            </a:r>
            <a:endParaRPr sz="1400" b="0" i="0" u="none" strike="noStrike" cap="none">
              <a:solidFill>
                <a:srgbClr val="1B224C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23" name="Google Shape;156;gdcc6f8fe62_0_61">
            <a:extLst>
              <a:ext uri="{FF2B5EF4-FFF2-40B4-BE49-F238E27FC236}">
                <a16:creationId xmlns:a16="http://schemas.microsoft.com/office/drawing/2014/main" id="{DFA28DD3-F7EE-2E44-9721-32C03EE87436}"/>
              </a:ext>
            </a:extLst>
          </p:cNvPr>
          <p:cNvSpPr/>
          <p:nvPr/>
        </p:nvSpPr>
        <p:spPr>
          <a:xfrm>
            <a:off x="3003956" y="3198789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案件化率 0%</a:t>
            </a:r>
            <a:endParaRPr sz="1400" b="0" i="0" u="none" strike="noStrike" cap="none">
              <a:solidFill>
                <a:srgbClr val="1B224C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24" name="Google Shape;157;gdcc6f8fe62_0_61">
            <a:extLst>
              <a:ext uri="{FF2B5EF4-FFF2-40B4-BE49-F238E27FC236}">
                <a16:creationId xmlns:a16="http://schemas.microsoft.com/office/drawing/2014/main" id="{CABC01A8-C066-C047-8E4F-97367AB4A62A}"/>
              </a:ext>
            </a:extLst>
          </p:cNvPr>
          <p:cNvSpPr/>
          <p:nvPr/>
        </p:nvSpPr>
        <p:spPr>
          <a:xfrm>
            <a:off x="3003956" y="3886876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案件数 0件</a:t>
            </a:r>
            <a:endParaRPr sz="1400" b="0" i="0" u="none" strike="noStrike" cap="none">
              <a:solidFill>
                <a:srgbClr val="000000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25" name="Google Shape;158;gdcc6f8fe62_0_61">
            <a:extLst>
              <a:ext uri="{FF2B5EF4-FFF2-40B4-BE49-F238E27FC236}">
                <a16:creationId xmlns:a16="http://schemas.microsoft.com/office/drawing/2014/main" id="{D7184D84-2622-8D41-A80B-F77F246A08E7}"/>
              </a:ext>
            </a:extLst>
          </p:cNvPr>
          <p:cNvSpPr/>
          <p:nvPr/>
        </p:nvSpPr>
        <p:spPr>
          <a:xfrm rot="2700000">
            <a:off x="3737150" y="2952396"/>
            <a:ext cx="218920" cy="218920"/>
          </a:xfrm>
          <a:prstGeom prst="plus">
            <a:avLst>
              <a:gd name="adj" fmla="val 45259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26" name="Google Shape;159;gdcc6f8fe62_0_61">
            <a:extLst>
              <a:ext uri="{FF2B5EF4-FFF2-40B4-BE49-F238E27FC236}">
                <a16:creationId xmlns:a16="http://schemas.microsoft.com/office/drawing/2014/main" id="{369CFB6A-77F6-9842-819A-643D0DC59FC0}"/>
              </a:ext>
            </a:extLst>
          </p:cNvPr>
          <p:cNvSpPr/>
          <p:nvPr/>
        </p:nvSpPr>
        <p:spPr>
          <a:xfrm>
            <a:off x="5318924" y="2518169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案件数 0件</a:t>
            </a:r>
            <a:endParaRPr sz="1400" b="0" i="0" u="none" strike="noStrike" cap="none">
              <a:solidFill>
                <a:srgbClr val="000000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27" name="Google Shape;160;gdcc6f8fe62_0_61">
            <a:extLst>
              <a:ext uri="{FF2B5EF4-FFF2-40B4-BE49-F238E27FC236}">
                <a16:creationId xmlns:a16="http://schemas.microsoft.com/office/drawing/2014/main" id="{11557D23-C847-2E46-B2BB-3A67D352F154}"/>
              </a:ext>
            </a:extLst>
          </p:cNvPr>
          <p:cNvSpPr/>
          <p:nvPr/>
        </p:nvSpPr>
        <p:spPr>
          <a:xfrm>
            <a:off x="5318924" y="3198789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受注率 0%</a:t>
            </a:r>
            <a:endParaRPr sz="1400" b="0" i="0" u="none" strike="noStrike" cap="none">
              <a:solidFill>
                <a:srgbClr val="1B224C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28" name="Google Shape;161;gdcc6f8fe62_0_61">
            <a:extLst>
              <a:ext uri="{FF2B5EF4-FFF2-40B4-BE49-F238E27FC236}">
                <a16:creationId xmlns:a16="http://schemas.microsoft.com/office/drawing/2014/main" id="{00117DAB-D7C3-AC49-ABE5-C2F5B1A874AF}"/>
              </a:ext>
            </a:extLst>
          </p:cNvPr>
          <p:cNvSpPr/>
          <p:nvPr/>
        </p:nvSpPr>
        <p:spPr>
          <a:xfrm>
            <a:off x="5318924" y="3886876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受注数 0件</a:t>
            </a:r>
            <a:endParaRPr sz="1400" b="0" i="0" u="none" strike="noStrike" cap="none">
              <a:solidFill>
                <a:srgbClr val="000000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29" name="Google Shape;162;gdcc6f8fe62_0_61">
            <a:extLst>
              <a:ext uri="{FF2B5EF4-FFF2-40B4-BE49-F238E27FC236}">
                <a16:creationId xmlns:a16="http://schemas.microsoft.com/office/drawing/2014/main" id="{6DB2922A-33A8-D144-BFA6-03A194B9046E}"/>
              </a:ext>
            </a:extLst>
          </p:cNvPr>
          <p:cNvSpPr/>
          <p:nvPr/>
        </p:nvSpPr>
        <p:spPr>
          <a:xfrm rot="2700000">
            <a:off x="6043060" y="2948647"/>
            <a:ext cx="218920" cy="218920"/>
          </a:xfrm>
          <a:prstGeom prst="plus">
            <a:avLst>
              <a:gd name="adj" fmla="val 45259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30" name="Google Shape;163;gdcc6f8fe62_0_61">
            <a:extLst>
              <a:ext uri="{FF2B5EF4-FFF2-40B4-BE49-F238E27FC236}">
                <a16:creationId xmlns:a16="http://schemas.microsoft.com/office/drawing/2014/main" id="{A5641A73-0B48-CA46-8F0A-EBAC711BE31E}"/>
              </a:ext>
            </a:extLst>
          </p:cNvPr>
          <p:cNvSpPr/>
          <p:nvPr/>
        </p:nvSpPr>
        <p:spPr>
          <a:xfrm>
            <a:off x="7633891" y="2529050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受注数 0件</a:t>
            </a:r>
            <a:endParaRPr sz="1400" b="0" i="0" u="none" strike="noStrike" cap="none">
              <a:solidFill>
                <a:srgbClr val="000000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31" name="Google Shape;164;gdcc6f8fe62_0_61">
            <a:extLst>
              <a:ext uri="{FF2B5EF4-FFF2-40B4-BE49-F238E27FC236}">
                <a16:creationId xmlns:a16="http://schemas.microsoft.com/office/drawing/2014/main" id="{4935B92F-9ACC-0E46-BC83-512BFF68D423}"/>
              </a:ext>
            </a:extLst>
          </p:cNvPr>
          <p:cNvSpPr/>
          <p:nvPr/>
        </p:nvSpPr>
        <p:spPr>
          <a:xfrm>
            <a:off x="7633891" y="3207159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更新率 0%</a:t>
            </a:r>
            <a:endParaRPr sz="1400" b="0" i="0" u="none" strike="noStrike" cap="none">
              <a:solidFill>
                <a:srgbClr val="1B224C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32" name="Google Shape;165;gdcc6f8fe62_0_61">
            <a:extLst>
              <a:ext uri="{FF2B5EF4-FFF2-40B4-BE49-F238E27FC236}">
                <a16:creationId xmlns:a16="http://schemas.microsoft.com/office/drawing/2014/main" id="{B92F5B14-EFA6-C240-BD94-C174C0A1459A}"/>
              </a:ext>
            </a:extLst>
          </p:cNvPr>
          <p:cNvSpPr/>
          <p:nvPr/>
        </p:nvSpPr>
        <p:spPr>
          <a:xfrm>
            <a:off x="7633891" y="3895246"/>
            <a:ext cx="1703400" cy="3972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72000" rIns="72000" bIns="72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+mn-ea"/>
                <a:cs typeface="Arial"/>
                <a:sym typeface="Arial"/>
              </a:rPr>
              <a:t>継続数 0件</a:t>
            </a:r>
            <a:endParaRPr sz="1400" b="0" i="0" u="none" strike="noStrike" cap="none">
              <a:solidFill>
                <a:srgbClr val="000000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33" name="Google Shape;166;gdcc6f8fe62_0_61">
            <a:extLst>
              <a:ext uri="{FF2B5EF4-FFF2-40B4-BE49-F238E27FC236}">
                <a16:creationId xmlns:a16="http://schemas.microsoft.com/office/drawing/2014/main" id="{285A320B-CD6D-484F-92AE-8229A4E3E941}"/>
              </a:ext>
            </a:extLst>
          </p:cNvPr>
          <p:cNvSpPr/>
          <p:nvPr/>
        </p:nvSpPr>
        <p:spPr>
          <a:xfrm rot="2700000">
            <a:off x="8348969" y="2960584"/>
            <a:ext cx="218920" cy="218920"/>
          </a:xfrm>
          <a:prstGeom prst="plus">
            <a:avLst>
              <a:gd name="adj" fmla="val 45259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34" name="Google Shape;167;gdcc6f8fe62_0_61">
            <a:extLst>
              <a:ext uri="{FF2B5EF4-FFF2-40B4-BE49-F238E27FC236}">
                <a16:creationId xmlns:a16="http://schemas.microsoft.com/office/drawing/2014/main" id="{EB5E43D6-9842-634D-B749-48A25F192747}"/>
              </a:ext>
            </a:extLst>
          </p:cNvPr>
          <p:cNvSpPr/>
          <p:nvPr/>
        </p:nvSpPr>
        <p:spPr>
          <a:xfrm rot="5400000">
            <a:off x="1427215" y="3641430"/>
            <a:ext cx="239700" cy="213300"/>
          </a:xfrm>
          <a:prstGeom prst="mathEqual">
            <a:avLst>
              <a:gd name="adj1" fmla="val 8368"/>
              <a:gd name="adj2" fmla="val 29941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1B224C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35" name="Google Shape;168;gdcc6f8fe62_0_61">
            <a:extLst>
              <a:ext uri="{FF2B5EF4-FFF2-40B4-BE49-F238E27FC236}">
                <a16:creationId xmlns:a16="http://schemas.microsoft.com/office/drawing/2014/main" id="{D388AC79-2226-8C40-8C50-94847225848E}"/>
              </a:ext>
            </a:extLst>
          </p:cNvPr>
          <p:cNvSpPr/>
          <p:nvPr/>
        </p:nvSpPr>
        <p:spPr>
          <a:xfrm rot="5400000">
            <a:off x="3731007" y="3641428"/>
            <a:ext cx="239700" cy="213300"/>
          </a:xfrm>
          <a:prstGeom prst="mathEqual">
            <a:avLst>
              <a:gd name="adj1" fmla="val 8368"/>
              <a:gd name="adj2" fmla="val 29941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1B224C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36" name="Google Shape;169;gdcc6f8fe62_0_61">
            <a:extLst>
              <a:ext uri="{FF2B5EF4-FFF2-40B4-BE49-F238E27FC236}">
                <a16:creationId xmlns:a16="http://schemas.microsoft.com/office/drawing/2014/main" id="{3F15E6EC-8E94-D843-909E-567CD74C7EEA}"/>
              </a:ext>
            </a:extLst>
          </p:cNvPr>
          <p:cNvSpPr/>
          <p:nvPr/>
        </p:nvSpPr>
        <p:spPr>
          <a:xfrm rot="5400000">
            <a:off x="8338592" y="3641430"/>
            <a:ext cx="239700" cy="213300"/>
          </a:xfrm>
          <a:prstGeom prst="mathEqual">
            <a:avLst>
              <a:gd name="adj1" fmla="val 8368"/>
              <a:gd name="adj2" fmla="val 29941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1B224C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37" name="Google Shape;170;gdcc6f8fe62_0_61">
            <a:extLst>
              <a:ext uri="{FF2B5EF4-FFF2-40B4-BE49-F238E27FC236}">
                <a16:creationId xmlns:a16="http://schemas.microsoft.com/office/drawing/2014/main" id="{2623022C-907A-3647-989C-B87BAE416013}"/>
              </a:ext>
            </a:extLst>
          </p:cNvPr>
          <p:cNvSpPr/>
          <p:nvPr/>
        </p:nvSpPr>
        <p:spPr>
          <a:xfrm rot="5400000">
            <a:off x="6034798" y="3641428"/>
            <a:ext cx="239700" cy="213300"/>
          </a:xfrm>
          <a:prstGeom prst="mathEqual">
            <a:avLst>
              <a:gd name="adj1" fmla="val 8368"/>
              <a:gd name="adj2" fmla="val 29941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1B224C"/>
              </a:solidFill>
              <a:latin typeface="+mn-ea"/>
              <a:cs typeface="MS PGothic"/>
              <a:sym typeface="MS PGothic"/>
            </a:endParaRPr>
          </a:p>
        </p:txBody>
      </p:sp>
      <p:cxnSp>
        <p:nvCxnSpPr>
          <p:cNvPr id="38" name="Google Shape;171;gdcc6f8fe62_0_61">
            <a:extLst>
              <a:ext uri="{FF2B5EF4-FFF2-40B4-BE49-F238E27FC236}">
                <a16:creationId xmlns:a16="http://schemas.microsoft.com/office/drawing/2014/main" id="{A4284DBC-5850-9C49-B5F9-A1EF766AC06C}"/>
              </a:ext>
            </a:extLst>
          </p:cNvPr>
          <p:cNvCxnSpPr>
            <a:stCxn id="20" idx="3"/>
            <a:endCxn id="22" idx="1"/>
          </p:cNvCxnSpPr>
          <p:nvPr/>
        </p:nvCxnSpPr>
        <p:spPr>
          <a:xfrm rot="10800000" flipH="1">
            <a:off x="2392388" y="2716876"/>
            <a:ext cx="611700" cy="1368600"/>
          </a:xfrm>
          <a:prstGeom prst="bentConnector3">
            <a:avLst>
              <a:gd name="adj1" fmla="val 49989"/>
            </a:avLst>
          </a:prstGeom>
          <a:noFill/>
          <a:ln w="19050" cap="rnd" cmpd="sng">
            <a:solidFill>
              <a:srgbClr val="1B224C"/>
            </a:solidFill>
            <a:prstDash val="sysDash"/>
            <a:round/>
            <a:headEnd type="none" w="sm" len="sm"/>
            <a:tailEnd type="triangle" w="lg" len="lg"/>
          </a:ln>
        </p:spPr>
      </p:cxnSp>
      <p:cxnSp>
        <p:nvCxnSpPr>
          <p:cNvPr id="39" name="Google Shape;172;gdcc6f8fe62_0_61">
            <a:extLst>
              <a:ext uri="{FF2B5EF4-FFF2-40B4-BE49-F238E27FC236}">
                <a16:creationId xmlns:a16="http://schemas.microsoft.com/office/drawing/2014/main" id="{2B3C8892-A33B-4141-8A48-A0534475A662}"/>
              </a:ext>
            </a:extLst>
          </p:cNvPr>
          <p:cNvCxnSpPr>
            <a:stCxn id="28" idx="3"/>
            <a:endCxn id="30" idx="1"/>
          </p:cNvCxnSpPr>
          <p:nvPr/>
        </p:nvCxnSpPr>
        <p:spPr>
          <a:xfrm rot="10800000" flipH="1">
            <a:off x="7022324" y="2727676"/>
            <a:ext cx="611700" cy="1357800"/>
          </a:xfrm>
          <a:prstGeom prst="bentConnector3">
            <a:avLst>
              <a:gd name="adj1" fmla="val 49989"/>
            </a:avLst>
          </a:prstGeom>
          <a:noFill/>
          <a:ln w="19050" cap="flat" cmpd="sng">
            <a:solidFill>
              <a:srgbClr val="1B224C"/>
            </a:solidFill>
            <a:prstDash val="sysDash"/>
            <a:round/>
            <a:headEnd type="none" w="sm" len="sm"/>
            <a:tailEnd type="triangle" w="lg" len="lg"/>
          </a:ln>
        </p:spPr>
      </p:cxnSp>
      <p:cxnSp>
        <p:nvCxnSpPr>
          <p:cNvPr id="40" name="Google Shape;173;gdcc6f8fe62_0_61">
            <a:extLst>
              <a:ext uri="{FF2B5EF4-FFF2-40B4-BE49-F238E27FC236}">
                <a16:creationId xmlns:a16="http://schemas.microsoft.com/office/drawing/2014/main" id="{923EF04E-E66C-5147-A08F-B126F90CBFA2}"/>
              </a:ext>
            </a:extLst>
          </p:cNvPr>
          <p:cNvCxnSpPr>
            <a:stCxn id="24" idx="3"/>
            <a:endCxn id="26" idx="1"/>
          </p:cNvCxnSpPr>
          <p:nvPr/>
        </p:nvCxnSpPr>
        <p:spPr>
          <a:xfrm rot="10800000" flipH="1">
            <a:off x="4707356" y="2716876"/>
            <a:ext cx="611700" cy="1368600"/>
          </a:xfrm>
          <a:prstGeom prst="bentConnector3">
            <a:avLst>
              <a:gd name="adj1" fmla="val 49989"/>
            </a:avLst>
          </a:prstGeom>
          <a:noFill/>
          <a:ln w="19050" cap="rnd" cmpd="sng">
            <a:solidFill>
              <a:srgbClr val="1B224C"/>
            </a:solidFill>
            <a:prstDash val="sysDash"/>
            <a:round/>
            <a:headEnd type="none" w="sm" len="sm"/>
            <a:tailEnd type="triangle" w="lg" len="lg"/>
          </a:ln>
        </p:spPr>
      </p:cxnSp>
      <p:cxnSp>
        <p:nvCxnSpPr>
          <p:cNvPr id="41" name="Google Shape;174;gdcc6f8fe62_0_61">
            <a:extLst>
              <a:ext uri="{FF2B5EF4-FFF2-40B4-BE49-F238E27FC236}">
                <a16:creationId xmlns:a16="http://schemas.microsoft.com/office/drawing/2014/main" id="{DAD53C80-BD9E-7840-8716-1DDFD978A86B}"/>
              </a:ext>
            </a:extLst>
          </p:cNvPr>
          <p:cNvCxnSpPr>
            <a:stCxn id="24" idx="2"/>
            <a:endCxn id="20" idx="2"/>
          </p:cNvCxnSpPr>
          <p:nvPr/>
        </p:nvCxnSpPr>
        <p:spPr>
          <a:xfrm rot="5400000">
            <a:off x="2697806" y="3126826"/>
            <a:ext cx="600" cy="2315100"/>
          </a:xfrm>
          <a:prstGeom prst="bentConnector3">
            <a:avLst>
              <a:gd name="adj1" fmla="val 39687500"/>
            </a:avLst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42" name="Google Shape;175;gdcc6f8fe62_0_61">
            <a:extLst>
              <a:ext uri="{FF2B5EF4-FFF2-40B4-BE49-F238E27FC236}">
                <a16:creationId xmlns:a16="http://schemas.microsoft.com/office/drawing/2014/main" id="{317B304F-D2ED-5849-8DB8-4EFFFFE1E7F3}"/>
              </a:ext>
            </a:extLst>
          </p:cNvPr>
          <p:cNvCxnSpPr>
            <a:stCxn id="28" idx="2"/>
            <a:endCxn id="24" idx="2"/>
          </p:cNvCxnSpPr>
          <p:nvPr/>
        </p:nvCxnSpPr>
        <p:spPr>
          <a:xfrm rot="5400000">
            <a:off x="5012774" y="3126826"/>
            <a:ext cx="600" cy="2315100"/>
          </a:xfrm>
          <a:prstGeom prst="bentConnector3">
            <a:avLst>
              <a:gd name="adj1" fmla="val 39687500"/>
            </a:avLst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250301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1CF9947-3EA0-DD43-A3A5-22C3A484DC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/>
              <a:t>その他、マーケティング部門として以下の</a:t>
            </a:r>
            <a:r>
              <a:rPr lang="en" altLang="ja-JP" dirty="0"/>
              <a:t>KPI</a:t>
            </a:r>
            <a:r>
              <a:rPr lang="ja-JP" altLang="en-US"/>
              <a:t>を設定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92B586-3535-E044-9DF0-86B7C51E5E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36B9E90B-3218-2D46-8E04-0B45D3C31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28336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ja-JP"/>
              <a:t>次年度のマーケティング部門の目標設定（詳細）</a:t>
            </a:r>
            <a:endParaRPr lang="ja-JP" altLang="en-US"/>
          </a:p>
        </p:txBody>
      </p:sp>
      <p:graphicFrame>
        <p:nvGraphicFramePr>
          <p:cNvPr id="8" name="Google Shape;183;gd823c71933_0_294">
            <a:extLst>
              <a:ext uri="{FF2B5EF4-FFF2-40B4-BE49-F238E27FC236}">
                <a16:creationId xmlns:a16="http://schemas.microsoft.com/office/drawing/2014/main" id="{F86D39A4-2B15-4D48-AA69-9CA0054586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9434929"/>
              </p:ext>
            </p:extLst>
          </p:nvPr>
        </p:nvGraphicFramePr>
        <p:xfrm>
          <a:off x="471044" y="1671227"/>
          <a:ext cx="8999980" cy="403344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904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6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9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指標とする項目</a:t>
                      </a:r>
                      <a:endParaRPr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180000" marT="108000" marB="108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2020年度（実績）</a:t>
                      </a:r>
                      <a:endParaRPr sz="16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180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202</a:t>
                      </a: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*</a:t>
                      </a:r>
                      <a:r>
                        <a:rPr lang="ja-JP" sz="16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年度（目標）</a:t>
                      </a:r>
                      <a:endParaRPr sz="16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180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>
                          <a:latin typeface="+mn-ea"/>
                          <a:ea typeface="+mn-ea"/>
                        </a:rPr>
                        <a:t>獲得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リード</a:t>
                      </a:r>
                      <a:r>
                        <a:rPr lang="ja-JP" sz="1400">
                          <a:latin typeface="+mn-ea"/>
                          <a:ea typeface="+mn-ea"/>
                        </a:rPr>
                        <a:t>数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件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件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リード獲得のCPA</a:t>
                      </a:r>
                      <a:endParaRPr sz="1400" b="0" i="0" u="none" strike="noStrike" cap="none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円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円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商談化数／月</a:t>
                      </a:r>
                      <a:endParaRPr sz="1400" b="0" i="0" u="none" strike="noStrike" cap="none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件/月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件/月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商談化率／月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%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%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商談化CPA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円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円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受注までの平均商談日数</a:t>
                      </a:r>
                      <a:endParaRPr sz="1400" b="0" i="0" u="none" strike="noStrike" cap="none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日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日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受注数／月</a:t>
                      </a:r>
                      <a:endParaRPr sz="1400" b="0" i="0" u="none" strike="noStrike" cap="none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件/月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件/月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平均受注単価</a:t>
                      </a:r>
                      <a:endParaRPr sz="1400" b="0" i="0" u="none" strike="noStrike" cap="none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円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円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受注CPA</a:t>
                      </a:r>
                      <a:endParaRPr sz="1400" b="0" i="0" u="none" strike="noStrike" cap="none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円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円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解約数／月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R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件/月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>
                          <a:latin typeface="+mn-ea"/>
                          <a:ea typeface="+mn-ea"/>
                        </a:rPr>
                        <a:t>○○</a:t>
                      </a:r>
                      <a:r>
                        <a:rPr lang="ja-JP" sz="1400" b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件/月</a:t>
                      </a:r>
                      <a:endParaRPr sz="14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80000" marR="180000" marT="72000" marB="72000" anchor="ctr">
                    <a:lnL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87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FA88B95-0213-AA46-A20C-E9660A297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38" y="344880"/>
            <a:ext cx="9000000" cy="360000"/>
          </a:xfrm>
        </p:spPr>
        <p:txBody>
          <a:bodyPr>
            <a:normAutofit fontScale="90000"/>
          </a:bodyPr>
          <a:lstStyle/>
          <a:p>
            <a:r>
              <a:rPr lang="ja-JP" altLang="en-US"/>
              <a:t>アジェンダ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03D1449-4263-9D4F-84FB-1F8D23F6E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0930" y="6444000"/>
            <a:ext cx="975000" cy="288000"/>
          </a:xfrm>
        </p:spPr>
        <p:txBody>
          <a:bodyPr/>
          <a:lstStyle/>
          <a:p>
            <a:fld id="{2CF39A64-FD95-C144-B37D-DFADB2595A9F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915480-DE92-5D4D-AD91-17C13CA7DB28}"/>
              </a:ext>
            </a:extLst>
          </p:cNvPr>
          <p:cNvSpPr txBox="1"/>
          <p:nvPr/>
        </p:nvSpPr>
        <p:spPr>
          <a:xfrm>
            <a:off x="1911256" y="1629000"/>
            <a:ext cx="6120000" cy="3600000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昨年度の振り返りと次年度の活動計画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次年度の目標と現状の確認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 b="1"/>
              <a:t>課題の設定と優先順位</a:t>
            </a:r>
            <a:endParaRPr kumimoji="1" lang="en-US" altLang="ja-JP" sz="2000" b="1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打ち手の設定と実行方法</a:t>
            </a:r>
            <a:endParaRPr kumimoji="1" lang="en-US" altLang="ja-JP" sz="2000" dirty="0"/>
          </a:p>
          <a:p>
            <a:pPr marL="457200" indent="-457200">
              <a:lnSpc>
                <a:spcPct val="200000"/>
              </a:lnSpc>
              <a:spcAft>
                <a:spcPts val="400"/>
              </a:spcAft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2000"/>
              <a:t>予算の設定と実行スケジュール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635077098"/>
      </p:ext>
    </p:extLst>
  </p:cSld>
  <p:clrMapOvr>
    <a:masterClrMapping/>
  </p:clrMapOvr>
</p:sld>
</file>

<file path=ppt/theme/theme1.xml><?xml version="1.0" encoding="utf-8"?>
<a:theme xmlns:a="http://schemas.openxmlformats.org/drawingml/2006/main" name="SAIRU-PPTtemplate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IRU-PPTtemplate" id="{9FAC18D9-4216-104F-9E69-B7FBC5CDD02B}" vid="{902B8916-3016-1D46-8D3E-61BF212B686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SAIRU-PPTtemplate</Template>
  <TotalTime>6940</TotalTime>
  <Words>1943</Words>
  <Application>Microsoft Macintosh PowerPoint</Application>
  <PresentationFormat>A4 210 x 297 mm</PresentationFormat>
  <Paragraphs>490</Paragraphs>
  <Slides>22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9" baseType="lpstr">
      <vt:lpstr>MS PGothic</vt:lpstr>
      <vt:lpstr>Yu Gothic</vt:lpstr>
      <vt:lpstr>Yu Gothic</vt:lpstr>
      <vt:lpstr>Arial</vt:lpstr>
      <vt:lpstr>Noto Sans Symbols</vt:lpstr>
      <vt:lpstr>Wingdings</vt:lpstr>
      <vt:lpstr>SAIRU-PPTtemplate</vt:lpstr>
      <vt:lpstr>PowerPoint プレゼンテーション</vt:lpstr>
      <vt:lpstr>アジェンダ</vt:lpstr>
      <vt:lpstr>昨年度の活動の振り返り</vt:lpstr>
      <vt:lpstr>202*年度の活動計画</vt:lpstr>
      <vt:lpstr>アジェンダ</vt:lpstr>
      <vt:lpstr>202*年度の販売計画</vt:lpstr>
      <vt:lpstr>202*年度のマーケティング部門の目標設定</vt:lpstr>
      <vt:lpstr>次年度のマーケティング部門の目標設定（詳細）</vt:lpstr>
      <vt:lpstr>アジェンダ</vt:lpstr>
      <vt:lpstr>現状分析：Google Analytics分析</vt:lpstr>
      <vt:lpstr>現状分析：現状のプロモーション分析</vt:lpstr>
      <vt:lpstr>現状分析：現状の商談獲得までの施策整理</vt:lpstr>
      <vt:lpstr>課題の設定</vt:lpstr>
      <vt:lpstr>参考：優先順位の考え方</vt:lpstr>
      <vt:lpstr>アジェンダ</vt:lpstr>
      <vt:lpstr>打ち手の設定</vt:lpstr>
      <vt:lpstr>実行方法</vt:lpstr>
      <vt:lpstr>アジェンダ</vt:lpstr>
      <vt:lpstr>予算の設定</vt:lpstr>
      <vt:lpstr>参考：予算の根拠</vt:lpstr>
      <vt:lpstr>想定される費用対効果</vt:lpstr>
      <vt:lpstr>実行スケジュール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千代 垰本</cp:lastModifiedBy>
  <cp:revision>178</cp:revision>
  <dcterms:created xsi:type="dcterms:W3CDTF">2020-09-01T04:52:36Z</dcterms:created>
  <dcterms:modified xsi:type="dcterms:W3CDTF">2021-06-19T13:15:37Z</dcterms:modified>
  <cp:category/>
</cp:coreProperties>
</file>